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681" r:id="rId2"/>
  </p:sldMasterIdLst>
  <p:notesMasterIdLst>
    <p:notesMasterId r:id="rId43"/>
  </p:notesMasterIdLst>
  <p:handoutMasterIdLst>
    <p:handoutMasterId r:id="rId44"/>
  </p:handoutMasterIdLst>
  <p:sldIdLst>
    <p:sldId id="256" r:id="rId3"/>
    <p:sldId id="257" r:id="rId4"/>
    <p:sldId id="275" r:id="rId5"/>
    <p:sldId id="365" r:id="rId6"/>
    <p:sldId id="364" r:id="rId7"/>
    <p:sldId id="341" r:id="rId8"/>
    <p:sldId id="340" r:id="rId9"/>
    <p:sldId id="339" r:id="rId10"/>
    <p:sldId id="367" r:id="rId11"/>
    <p:sldId id="311" r:id="rId12"/>
    <p:sldId id="343" r:id="rId13"/>
    <p:sldId id="382" r:id="rId14"/>
    <p:sldId id="333" r:id="rId15"/>
    <p:sldId id="383" r:id="rId16"/>
    <p:sldId id="375" r:id="rId17"/>
    <p:sldId id="342" r:id="rId18"/>
    <p:sldId id="368" r:id="rId19"/>
    <p:sldId id="373" r:id="rId20"/>
    <p:sldId id="345" r:id="rId21"/>
    <p:sldId id="332" r:id="rId22"/>
    <p:sldId id="351" r:id="rId23"/>
    <p:sldId id="379" r:id="rId24"/>
    <p:sldId id="378" r:id="rId25"/>
    <p:sldId id="376" r:id="rId26"/>
    <p:sldId id="344" r:id="rId27"/>
    <p:sldId id="372" r:id="rId28"/>
    <p:sldId id="347" r:id="rId29"/>
    <p:sldId id="352" r:id="rId30"/>
    <p:sldId id="334" r:id="rId31"/>
    <p:sldId id="385" r:id="rId32"/>
    <p:sldId id="380" r:id="rId33"/>
    <p:sldId id="386" r:id="rId34"/>
    <p:sldId id="349" r:id="rId35"/>
    <p:sldId id="301" r:id="rId36"/>
    <p:sldId id="329" r:id="rId37"/>
    <p:sldId id="387" r:id="rId38"/>
    <p:sldId id="370" r:id="rId39"/>
    <p:sldId id="369" r:id="rId40"/>
    <p:sldId id="371" r:id="rId41"/>
    <p:sldId id="258" r:id="rId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005A9E"/>
    <a:srgbClr val="F860ED"/>
    <a:srgbClr val="FE5AEA"/>
    <a:srgbClr val="D5AED6"/>
    <a:srgbClr val="009900"/>
    <a:srgbClr val="000099"/>
    <a:srgbClr val="FFFF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2" autoAdjust="0"/>
    <p:restoredTop sz="74820" autoAdjust="0"/>
  </p:normalViewPr>
  <p:slideViewPr>
    <p:cSldViewPr>
      <p:cViewPr varScale="1">
        <p:scale>
          <a:sx n="52" d="100"/>
          <a:sy n="52" d="100"/>
        </p:scale>
        <p:origin x="11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1890" y="4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F16CE4F-1A43-409F-B825-884BE45862B9}" type="datetimeFigureOut">
              <a:rPr lang="zh-CN" altLang="en-US" smtClean="0"/>
              <a:pPr/>
              <a:t>2019/5/14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1DA5DC-FD25-4816-B34D-ADDC86A37BF2}" type="slidenum">
              <a:rPr lang="zh-CN" altLang="en-US" smtClean="0"/>
              <a:pPr/>
              <a:t>‹#›</a:t>
            </a:fld>
            <a:endParaRPr lang="zh-CN" altLang="en-US"/>
          </a:p>
        </p:txBody>
      </p:sp>
    </p:spTree>
    <p:extLst>
      <p:ext uri="{BB962C8B-B14F-4D97-AF65-F5344CB8AC3E}">
        <p14:creationId xmlns:p14="http://schemas.microsoft.com/office/powerpoint/2010/main" val="3311630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A64FA4B-189A-4A4D-AA11-212B21ED6E1A}" type="datetimeFigureOut">
              <a:rPr lang="zh-CN" altLang="en-US"/>
              <a:pPr>
                <a:defRPr/>
              </a:pPr>
              <a:t>2019/5/14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B3FEF6C-9F86-48E0-AF9C-411AB6BF5998}" type="slidenum">
              <a:rPr lang="zh-CN" altLang="en-US"/>
              <a:pPr>
                <a:defRPr/>
              </a:pPr>
              <a:t>‹#›</a:t>
            </a:fld>
            <a:endParaRPr lang="zh-CN" altLang="en-US"/>
          </a:p>
        </p:txBody>
      </p:sp>
    </p:spTree>
    <p:extLst>
      <p:ext uri="{BB962C8B-B14F-4D97-AF65-F5344CB8AC3E}">
        <p14:creationId xmlns:p14="http://schemas.microsoft.com/office/powerpoint/2010/main" val="3334690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尊敬的各位专家老师</a:t>
            </a:r>
            <a:r>
              <a:rPr lang="zh-CN" altLang="en-US" dirty="0" smtClean="0"/>
              <a:t>，大家</a:t>
            </a:r>
            <a:r>
              <a:rPr lang="zh-CN" altLang="en-US" dirty="0" smtClean="0"/>
              <a:t>下午好，我叫王运韬，我的硕士毕业论文题目是</a:t>
            </a:r>
            <a:r>
              <a:rPr lang="en-US" altLang="zh-CN" dirty="0" smtClean="0"/>
              <a:t>MP3</a:t>
            </a:r>
            <a:r>
              <a:rPr lang="zh-CN" altLang="en-US" dirty="0" smtClean="0"/>
              <a:t>音频隐写分析研究</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a:t>
            </a:fld>
            <a:endParaRPr lang="zh-CN" altLang="en-US"/>
          </a:p>
        </p:txBody>
      </p:sp>
    </p:spTree>
    <p:extLst>
      <p:ext uri="{BB962C8B-B14F-4D97-AF65-F5344CB8AC3E}">
        <p14:creationId xmlns:p14="http://schemas.microsoft.com/office/powerpoint/2010/main" val="185738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smtClean="0"/>
              <a:t>因此我们提出了一种适用于</a:t>
            </a:r>
            <a:r>
              <a:rPr lang="en-US" altLang="zh-CN" dirty="0" smtClean="0"/>
              <a:t>MP3</a:t>
            </a:r>
            <a:r>
              <a:rPr lang="zh-CN" altLang="en-US" dirty="0" smtClean="0"/>
              <a:t>音频隐写分析的通用富高通滤波器组，滤波器组包含</a:t>
            </a:r>
            <a:r>
              <a:rPr lang="en-US" altLang="zh-CN" dirty="0" smtClean="0"/>
              <a:t>8</a:t>
            </a:r>
            <a:r>
              <a:rPr lang="zh-CN" altLang="en-US" dirty="0" smtClean="0"/>
              <a:t>个高通差分滤波器</a:t>
            </a:r>
            <a:endParaRPr lang="en-US" altLang="zh-CN" dirty="0" smtClean="0"/>
          </a:p>
          <a:p>
            <a:r>
              <a:rPr lang="zh-CN" altLang="en-US" dirty="0" smtClean="0"/>
              <a:t>从表中数据我们可以出，经过各个滤波器处理之后，</a:t>
            </a:r>
            <a:r>
              <a:rPr lang="en-US" altLang="zh-CN" dirty="0" smtClean="0"/>
              <a:t>cover</a:t>
            </a:r>
            <a:r>
              <a:rPr lang="zh-CN" altLang="en-US" dirty="0" smtClean="0"/>
              <a:t>和</a:t>
            </a:r>
            <a:r>
              <a:rPr lang="en-US" altLang="zh-CN" dirty="0" smtClean="0"/>
              <a:t>stego</a:t>
            </a:r>
            <a:r>
              <a:rPr lang="zh-CN" altLang="en-US" dirty="0" smtClean="0"/>
              <a:t>差异点的比例得以放大</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10</a:t>
            </a:fld>
            <a:endParaRPr lang="zh-CN" altLang="en-US"/>
          </a:p>
        </p:txBody>
      </p:sp>
    </p:spTree>
    <p:extLst>
      <p:ext uri="{BB962C8B-B14F-4D97-AF65-F5344CB8AC3E}">
        <p14:creationId xmlns:p14="http://schemas.microsoft.com/office/powerpoint/2010/main" val="23525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各高通滤波器也放大了隐写对</a:t>
            </a:r>
            <a:r>
              <a:rPr lang="en-US" altLang="zh-CN" dirty="0" smtClean="0"/>
              <a:t>QMDCT</a:t>
            </a:r>
            <a:r>
              <a:rPr lang="zh-CN" altLang="en-US" dirty="0" smtClean="0"/>
              <a:t>系数分布的扰动</a:t>
            </a:r>
            <a:endParaRPr lang="en-US" altLang="zh-CN" dirty="0" smtClean="0"/>
          </a:p>
          <a:p>
            <a:r>
              <a:rPr lang="zh-CN" altLang="en-US" dirty="0" smtClean="0"/>
              <a:t>有助于隐写分析算法性能的提升</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11</a:t>
            </a:fld>
            <a:endParaRPr lang="zh-CN" altLang="en-US"/>
          </a:p>
        </p:txBody>
      </p:sp>
    </p:spTree>
    <p:extLst>
      <p:ext uri="{BB962C8B-B14F-4D97-AF65-F5344CB8AC3E}">
        <p14:creationId xmlns:p14="http://schemas.microsoft.com/office/powerpoint/2010/main" val="382171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由于</a:t>
            </a:r>
            <a:r>
              <a:rPr lang="en-US" altLang="zh-CN" dirty="0" smtClean="0"/>
              <a:t>MP3</a:t>
            </a:r>
            <a:r>
              <a:rPr lang="zh-CN" altLang="en-US" dirty="0" smtClean="0"/>
              <a:t>音频大值区和小值区</a:t>
            </a:r>
            <a:r>
              <a:rPr lang="en-US" altLang="zh-CN" dirty="0" smtClean="0"/>
              <a:t>QMDCT</a:t>
            </a:r>
            <a:r>
              <a:rPr lang="zh-CN" altLang="en-US" dirty="0" smtClean="0"/>
              <a:t>系数与</a:t>
            </a:r>
            <a:r>
              <a:rPr lang="en-US" altLang="zh-CN" dirty="0" smtClean="0"/>
              <a:t>Huffman</a:t>
            </a:r>
            <a:r>
              <a:rPr lang="zh-CN" altLang="en-US" dirty="0" smtClean="0"/>
              <a:t>码字不同的映射关系，对于码字替换类算法，一个码字的替换往往带来多个</a:t>
            </a:r>
            <a:r>
              <a:rPr lang="en-US" altLang="zh-CN" dirty="0" smtClean="0"/>
              <a:t>QMDCT</a:t>
            </a:r>
            <a:r>
              <a:rPr lang="zh-CN" altLang="en-US" dirty="0" smtClean="0"/>
              <a:t>系数的同时修改，因此我们提出一种基于多尺度相关性度量的</a:t>
            </a:r>
            <a:r>
              <a:rPr lang="en-US" altLang="zh-CN" dirty="0" smtClean="0"/>
              <a:t>MP3</a:t>
            </a:r>
            <a:r>
              <a:rPr lang="zh-CN" altLang="en-US" dirty="0" smtClean="0"/>
              <a:t>音频隐写分析方法</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12</a:t>
            </a:fld>
            <a:endParaRPr lang="zh-CN" altLang="en-US"/>
          </a:p>
        </p:txBody>
      </p:sp>
    </p:spTree>
    <p:extLst>
      <p:ext uri="{BB962C8B-B14F-4D97-AF65-F5344CB8AC3E}">
        <p14:creationId xmlns:p14="http://schemas.microsoft.com/office/powerpoint/2010/main" val="3174022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在相邻</a:t>
            </a:r>
            <a:r>
              <a:rPr lang="en-US" altLang="zh-CN" dirty="0" smtClean="0"/>
              <a:t>QMDCT</a:t>
            </a:r>
            <a:r>
              <a:rPr lang="zh-CN" altLang="en-US" dirty="0" smtClean="0"/>
              <a:t>系数相关性变化度量的基础上，引入了</a:t>
            </a:r>
            <a:r>
              <a:rPr lang="en-US" altLang="zh-CN" dirty="0" smtClean="0"/>
              <a:t>2 x 2</a:t>
            </a:r>
            <a:r>
              <a:rPr lang="zh-CN" altLang="en-US" dirty="0" smtClean="0"/>
              <a:t>和</a:t>
            </a:r>
            <a:r>
              <a:rPr lang="en-US" altLang="zh-CN" dirty="0" smtClean="0"/>
              <a:t>4 x 4</a:t>
            </a:r>
            <a:r>
              <a:rPr lang="zh-CN" altLang="en-US" dirty="0" smtClean="0"/>
              <a:t>码字保持降采样，用以度量不同码字的相同位置</a:t>
            </a:r>
            <a:r>
              <a:rPr lang="en-US" altLang="zh-CN" dirty="0" smtClean="0"/>
              <a:t>QMDCT</a:t>
            </a:r>
            <a:r>
              <a:rPr lang="zh-CN" altLang="en-US" dirty="0" smtClean="0"/>
              <a:t>系数相关性的变化，从而实现了在码字尺度的统计特性度量</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13</a:t>
            </a:fld>
            <a:endParaRPr lang="zh-CN" altLang="en-US"/>
          </a:p>
        </p:txBody>
      </p:sp>
    </p:spTree>
    <p:extLst>
      <p:ext uri="{BB962C8B-B14F-4D97-AF65-F5344CB8AC3E}">
        <p14:creationId xmlns:p14="http://schemas.microsoft.com/office/powerpoint/2010/main" val="242124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2 x 2</a:t>
            </a:r>
            <a:r>
              <a:rPr lang="zh-CN" altLang="en-US" dirty="0" smtClean="0"/>
              <a:t>码字保持降采样的示意图如图所示，类似于图像隐写分析中的</a:t>
            </a:r>
            <a:r>
              <a:rPr lang="en-US" altLang="zh-CN" dirty="0" smtClean="0"/>
              <a:t>Phase-Aware</a:t>
            </a:r>
            <a:r>
              <a:rPr lang="zh-CN" altLang="en-US" dirty="0" smtClean="0"/>
              <a:t>，相位保持</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14</a:t>
            </a:fld>
            <a:endParaRPr lang="zh-CN" altLang="en-US"/>
          </a:p>
        </p:txBody>
      </p:sp>
    </p:spTree>
    <p:extLst>
      <p:ext uri="{BB962C8B-B14F-4D97-AF65-F5344CB8AC3E}">
        <p14:creationId xmlns:p14="http://schemas.microsoft.com/office/powerpoint/2010/main" val="268819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MSC</a:t>
            </a:r>
            <a:r>
              <a:rPr lang="zh-CN" altLang="en-US" dirty="0" smtClean="0"/>
              <a:t>算法的</a:t>
            </a:r>
            <a:r>
              <a:rPr lang="zh-CN" altLang="en-US" dirty="0" smtClean="0"/>
              <a:t>提取流程如图所示，残差计算是通过刚刚介绍富高通滤波器组完成的</a:t>
            </a:r>
            <a:endParaRPr lang="en-US" altLang="zh-CN" dirty="0" smtClean="0"/>
          </a:p>
          <a:p>
            <a:r>
              <a:rPr lang="zh-CN" altLang="en-US" dirty="0" smtClean="0"/>
              <a:t>与图像隐写分析不同的是，音频的</a:t>
            </a:r>
            <a:r>
              <a:rPr lang="en-US" altLang="zh-CN" dirty="0" smtClean="0"/>
              <a:t>QMDCT</a:t>
            </a:r>
            <a:r>
              <a:rPr lang="zh-CN" altLang="en-US" dirty="0" smtClean="0"/>
              <a:t>系数本身也可以提供非常有用的信息，因此我们将残差矩阵与原始矩阵一起输入至后续的特征计算中</a:t>
            </a:r>
            <a:endParaRPr lang="en-US" altLang="zh-CN" dirty="0" smtClean="0"/>
          </a:p>
          <a:p>
            <a:r>
              <a:rPr lang="zh-CN" altLang="en-US" dirty="0" smtClean="0"/>
              <a:t>在进行相关性计算之前，我们将先对系数矩阵进行截断处理</a:t>
            </a:r>
            <a:endParaRPr lang="en-US" altLang="zh-CN" dirty="0" smtClean="0"/>
          </a:p>
          <a:p>
            <a:r>
              <a:rPr lang="zh-CN" altLang="en-US" dirty="0" smtClean="0"/>
              <a:t>一方面是</a:t>
            </a:r>
            <a:r>
              <a:rPr lang="en-US" altLang="zh-CN" dirty="0" smtClean="0"/>
              <a:t>QMDCT</a:t>
            </a:r>
            <a:r>
              <a:rPr lang="zh-CN" altLang="en-US" dirty="0" smtClean="0"/>
              <a:t>系数主要集中分布在</a:t>
            </a:r>
            <a:r>
              <a:rPr lang="en-US" altLang="zh-CN" dirty="0" smtClean="0"/>
              <a:t>-10</a:t>
            </a:r>
            <a:r>
              <a:rPr lang="zh-CN" altLang="en-US" dirty="0" smtClean="0"/>
              <a:t>到</a:t>
            </a:r>
            <a:r>
              <a:rPr lang="en-US" altLang="zh-CN" dirty="0" smtClean="0"/>
              <a:t>10</a:t>
            </a:r>
            <a:r>
              <a:rPr lang="zh-CN" altLang="en-US" dirty="0" smtClean="0"/>
              <a:t>之间，且隐写算法主要修改的系数也分布在</a:t>
            </a:r>
            <a:r>
              <a:rPr lang="en-US" altLang="zh-CN" dirty="0" smtClean="0"/>
              <a:t>-10</a:t>
            </a:r>
            <a:r>
              <a:rPr lang="zh-CN" altLang="en-US" dirty="0" smtClean="0"/>
              <a:t>到</a:t>
            </a:r>
            <a:r>
              <a:rPr lang="en-US" altLang="zh-CN" dirty="0" smtClean="0"/>
              <a:t>10</a:t>
            </a:r>
          </a:p>
          <a:p>
            <a:r>
              <a:rPr lang="zh-CN" altLang="en-US" dirty="0" smtClean="0"/>
              <a:t>其次，截断阈值的选择不仅会影响特征的维度，也会影响特征的性能</a:t>
            </a:r>
            <a:endParaRPr lang="en-US" altLang="zh-CN" dirty="0" smtClean="0"/>
          </a:p>
          <a:p>
            <a:r>
              <a:rPr lang="zh-CN" altLang="en-US" dirty="0" smtClean="0"/>
              <a:t>最后，经过统计特性分析和实验分析，截断阈值设定为</a:t>
            </a:r>
            <a:r>
              <a:rPr lang="en-US" altLang="zh-CN" dirty="0" smtClean="0"/>
              <a:t>7</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15</a:t>
            </a:fld>
            <a:endParaRPr lang="zh-CN" altLang="en-US"/>
          </a:p>
        </p:txBody>
      </p:sp>
    </p:spTree>
    <p:extLst>
      <p:ext uri="{BB962C8B-B14F-4D97-AF65-F5344CB8AC3E}">
        <p14:creationId xmlns:p14="http://schemas.microsoft.com/office/powerpoint/2010/main" val="1432784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我们使用</a:t>
            </a:r>
            <a:r>
              <a:rPr lang="en-US" altLang="zh-CN" dirty="0" smtClean="0"/>
              <a:t>Markov</a:t>
            </a:r>
            <a:r>
              <a:rPr lang="zh-CN" altLang="en-US" dirty="0" smtClean="0"/>
              <a:t>单步转移概率实现对系数矩阵相关性变化的度量，计算公式如下所示</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16</a:t>
            </a:fld>
            <a:endParaRPr lang="zh-CN" altLang="en-US"/>
          </a:p>
        </p:txBody>
      </p:sp>
    </p:spTree>
    <p:extLst>
      <p:ext uri="{BB962C8B-B14F-4D97-AF65-F5344CB8AC3E}">
        <p14:creationId xmlns:p14="http://schemas.microsoft.com/office/powerpoint/2010/main" val="375128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从特征的差异图中我们也可以看出，</a:t>
            </a:r>
            <a:r>
              <a:rPr lang="en-US" altLang="zh-CN" dirty="0" smtClean="0"/>
              <a:t>2x2</a:t>
            </a:r>
            <a:r>
              <a:rPr lang="zh-CN" altLang="en-US" dirty="0" smtClean="0"/>
              <a:t>和</a:t>
            </a:r>
            <a:r>
              <a:rPr lang="en-US" altLang="zh-CN" dirty="0" smtClean="0"/>
              <a:t>4x4</a:t>
            </a:r>
            <a:r>
              <a:rPr lang="zh-CN" altLang="en-US" dirty="0" smtClean="0"/>
              <a:t>尺度下的特征差异也是较为明显</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17</a:t>
            </a:fld>
            <a:endParaRPr lang="zh-CN" altLang="en-US"/>
          </a:p>
        </p:txBody>
      </p:sp>
    </p:spTree>
    <p:extLst>
      <p:ext uri="{BB962C8B-B14F-4D97-AF65-F5344CB8AC3E}">
        <p14:creationId xmlns:p14="http://schemas.microsoft.com/office/powerpoint/2010/main" val="76260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从实验结果可以看出，</a:t>
            </a:r>
            <a:r>
              <a:rPr lang="en-US" altLang="zh-CN" dirty="0" smtClean="0"/>
              <a:t>MSC</a:t>
            </a:r>
            <a:r>
              <a:rPr lang="zh-CN" altLang="en-US" dirty="0" smtClean="0"/>
              <a:t>算法的性能相比于同类型的</a:t>
            </a:r>
            <a:r>
              <a:rPr lang="en-US" altLang="zh-CN" dirty="0" smtClean="0"/>
              <a:t>ADOTP</a:t>
            </a:r>
            <a:r>
              <a:rPr lang="zh-CN" altLang="en-US" dirty="0" smtClean="0"/>
              <a:t>和</a:t>
            </a:r>
            <a:r>
              <a:rPr lang="en-US" altLang="zh-CN" dirty="0" smtClean="0"/>
              <a:t>MDI2</a:t>
            </a:r>
            <a:r>
              <a:rPr lang="zh-CN" altLang="en-US" dirty="0" smtClean="0"/>
              <a:t>两种现阶段表现较好的压缩域音频隐写分析算法有显著的提升，不过在低比特率和低嵌入率下的检测效果还有待加强，这一点可以通过基于深度学习的隐写分析算法来实现</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18</a:t>
            </a:fld>
            <a:endParaRPr lang="zh-CN" altLang="en-US"/>
          </a:p>
        </p:txBody>
      </p:sp>
    </p:spTree>
    <p:extLst>
      <p:ext uri="{BB962C8B-B14F-4D97-AF65-F5344CB8AC3E}">
        <p14:creationId xmlns:p14="http://schemas.microsoft.com/office/powerpoint/2010/main" val="17620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深度学习是现阶段机器学习领域最受关注的研究方向之一，已经在图像分类、图像分割、语音识别等若干领域取得了非常瞩目的成绩。</a:t>
            </a:r>
            <a:endParaRPr lang="en-US" altLang="zh-CN" dirty="0" smtClean="0"/>
          </a:p>
          <a:p>
            <a:r>
              <a:rPr lang="zh-CN" altLang="en-US" dirty="0" smtClean="0"/>
              <a:t>同样地，我们也可以将深度学习应用于音频隐写分析研究。深度学习的网络设计与传统的手工特征设计具有相似的框架，可以统一归纳为输入数据、预处理、特征计算和分类器训练四部分。</a:t>
            </a:r>
            <a:endParaRPr lang="en-US" altLang="zh-CN" dirty="0" smtClean="0"/>
          </a:p>
          <a:p>
            <a:r>
              <a:rPr lang="zh-CN" altLang="en-US" dirty="0" smtClean="0"/>
              <a:t>不同的是，基于深度学习的隐写分析算法设计实现了特征的自动提取，能够更好地学习输入数据的潜在统计特性，从而获得更好的隐写分析效果。在论文中，我们分别从检测性能提升和模型压缩两个角度分别提出了两种</a:t>
            </a:r>
            <a:r>
              <a:rPr lang="en-US" altLang="zh-CN" dirty="0" smtClean="0"/>
              <a:t>MP3</a:t>
            </a:r>
            <a:r>
              <a:rPr lang="zh-CN" altLang="en-US" dirty="0" smtClean="0"/>
              <a:t>音频隐写分析网络，</a:t>
            </a:r>
            <a:r>
              <a:rPr lang="en-US" altLang="zh-CN" dirty="0" smtClean="0"/>
              <a:t>RHFCN</a:t>
            </a:r>
            <a:r>
              <a:rPr lang="zh-CN" altLang="en-US" dirty="0" smtClean="0"/>
              <a:t>和</a:t>
            </a:r>
            <a:r>
              <a:rPr lang="en-US" altLang="zh-CN" dirty="0" smtClean="0"/>
              <a:t>RHMSCN</a:t>
            </a:r>
            <a:r>
              <a:rPr lang="zh-CN" altLang="en-US" dirty="0" smtClean="0"/>
              <a:t>。首先介绍</a:t>
            </a:r>
            <a:r>
              <a:rPr lang="en-US" altLang="zh-CN" dirty="0" smtClean="0"/>
              <a:t>RHFCN</a:t>
            </a:r>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19</a:t>
            </a:fld>
            <a:endParaRPr lang="zh-CN" altLang="en-US"/>
          </a:p>
        </p:txBody>
      </p:sp>
    </p:spTree>
    <p:extLst>
      <p:ext uri="{BB962C8B-B14F-4D97-AF65-F5344CB8AC3E}">
        <p14:creationId xmlns:p14="http://schemas.microsoft.com/office/powerpoint/2010/main" val="2008806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我的答辩</a:t>
            </a:r>
            <a:r>
              <a:rPr lang="zh-CN" altLang="en-US" dirty="0" smtClean="0"/>
              <a:t>汇报将分别从选题背景及意义、主要研究内容以及总结与展望三个方面分别阐述说明</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a:t>
            </a:fld>
            <a:endParaRPr lang="zh-CN" altLang="en-US"/>
          </a:p>
        </p:txBody>
      </p:sp>
    </p:spTree>
    <p:extLst>
      <p:ext uri="{BB962C8B-B14F-4D97-AF65-F5344CB8AC3E}">
        <p14:creationId xmlns:p14="http://schemas.microsoft.com/office/powerpoint/2010/main" val="266806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网络结构如图所示，首先提取</a:t>
            </a:r>
            <a:r>
              <a:rPr lang="en-US" altLang="zh-CN" dirty="0" smtClean="0"/>
              <a:t>MP3</a:t>
            </a:r>
            <a:r>
              <a:rPr lang="zh-CN" altLang="en-US" dirty="0" smtClean="0"/>
              <a:t>音频的</a:t>
            </a:r>
            <a:r>
              <a:rPr lang="en-US" altLang="zh-CN" dirty="0" smtClean="0"/>
              <a:t>QMDCT</a:t>
            </a:r>
            <a:r>
              <a:rPr lang="zh-CN" altLang="en-US" dirty="0" smtClean="0"/>
              <a:t>系数矩阵，将原始系数矩阵与残差系数矩阵在通道层拼接后输入到卷积神经网络中</a:t>
            </a:r>
            <a:endParaRPr lang="en-US" altLang="zh-CN" dirty="0" smtClean="0"/>
          </a:p>
          <a:p>
            <a:r>
              <a:rPr lang="zh-CN" altLang="en-US" dirty="0" smtClean="0"/>
              <a:t>其中，</a:t>
            </a:r>
            <a:r>
              <a:rPr lang="en-US" altLang="zh-CN" dirty="0" smtClean="0"/>
              <a:t>Conv-1</a:t>
            </a:r>
            <a:r>
              <a:rPr lang="zh-CN" altLang="en-US" dirty="0" smtClean="0"/>
              <a:t>到</a:t>
            </a:r>
            <a:r>
              <a:rPr lang="en-US" altLang="zh-CN" dirty="0" smtClean="0"/>
              <a:t>Conv-5</a:t>
            </a:r>
            <a:r>
              <a:rPr lang="zh-CN" altLang="en-US" dirty="0" smtClean="0"/>
              <a:t>用于进行特征提取，其内部构造如下图所示，分别包括一个</a:t>
            </a:r>
            <a:r>
              <a:rPr lang="en-US" altLang="zh-CN" dirty="0" smtClean="0"/>
              <a:t>3x3</a:t>
            </a:r>
            <a:r>
              <a:rPr lang="zh-CN" altLang="en-US" dirty="0" smtClean="0"/>
              <a:t>卷积层、一个</a:t>
            </a:r>
            <a:r>
              <a:rPr lang="en-US" altLang="zh-CN" dirty="0" smtClean="0"/>
              <a:t>1x1</a:t>
            </a:r>
            <a:r>
              <a:rPr lang="zh-CN" altLang="en-US" dirty="0" smtClean="0"/>
              <a:t>卷积层，一个</a:t>
            </a:r>
            <a:r>
              <a:rPr lang="en-US" altLang="zh-CN" dirty="0" smtClean="0"/>
              <a:t>BN</a:t>
            </a:r>
            <a:r>
              <a:rPr lang="zh-CN" altLang="en-US" dirty="0" smtClean="0"/>
              <a:t>层，一个</a:t>
            </a:r>
            <a:r>
              <a:rPr lang="en-US" altLang="zh-CN" dirty="0" smtClean="0"/>
              <a:t>2x2</a:t>
            </a:r>
            <a:r>
              <a:rPr lang="zh-CN" altLang="en-US" dirty="0" smtClean="0"/>
              <a:t>最大池化层和两个</a:t>
            </a:r>
            <a:r>
              <a:rPr lang="en-US" altLang="zh-CN" dirty="0" smtClean="0"/>
              <a:t>Tanh</a:t>
            </a:r>
            <a:r>
              <a:rPr lang="zh-CN" altLang="en-US" dirty="0" smtClean="0"/>
              <a:t>激活函数层</a:t>
            </a:r>
            <a:endParaRPr lang="en-US" altLang="zh-CN" dirty="0" smtClean="0"/>
          </a:p>
          <a:p>
            <a:r>
              <a:rPr lang="en-US" altLang="zh-CN" dirty="0" smtClean="0"/>
              <a:t>Conv6</a:t>
            </a:r>
            <a:r>
              <a:rPr lang="zh-CN" altLang="en-US" dirty="0" smtClean="0"/>
              <a:t>到</a:t>
            </a:r>
            <a:r>
              <a:rPr lang="en-US" altLang="zh-CN" dirty="0" smtClean="0"/>
              <a:t>Conv-8</a:t>
            </a:r>
            <a:r>
              <a:rPr lang="zh-CN" altLang="en-US" dirty="0" smtClean="0"/>
              <a:t>用于替代全连接层，实现特征的整合</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20</a:t>
            </a:fld>
            <a:endParaRPr lang="zh-CN" altLang="en-US"/>
          </a:p>
        </p:txBody>
      </p:sp>
    </p:spTree>
    <p:extLst>
      <p:ext uri="{BB962C8B-B14F-4D97-AF65-F5344CB8AC3E}">
        <p14:creationId xmlns:p14="http://schemas.microsoft.com/office/powerpoint/2010/main" val="2897157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在网络设计过程中，我分别对网络结构、网络风格以及网络类型进行了分析</a:t>
            </a:r>
            <a:endParaRPr lang="en-US" altLang="zh-CN" dirty="0" smtClean="0"/>
          </a:p>
          <a:p>
            <a:r>
              <a:rPr lang="zh-CN" altLang="en-US" dirty="0" smtClean="0"/>
              <a:t>首先，虽然音频是一种时序信号，但是</a:t>
            </a:r>
            <a:r>
              <a:rPr lang="en-US" altLang="zh-CN" dirty="0" smtClean="0"/>
              <a:t>QMDCT</a:t>
            </a:r>
            <a:r>
              <a:rPr lang="zh-CN" altLang="en-US" dirty="0" smtClean="0"/>
              <a:t>系数矩阵并不具备良好的时序性，因此利用</a:t>
            </a:r>
            <a:r>
              <a:rPr lang="en-US" altLang="zh-CN" dirty="0" smtClean="0"/>
              <a:t>RNN</a:t>
            </a:r>
            <a:r>
              <a:rPr lang="zh-CN" altLang="en-US" dirty="0" smtClean="0"/>
              <a:t>网络对</a:t>
            </a:r>
            <a:r>
              <a:rPr lang="en-US" altLang="zh-CN" dirty="0" smtClean="0"/>
              <a:t>MP3</a:t>
            </a:r>
            <a:r>
              <a:rPr lang="zh-CN" altLang="en-US" dirty="0" smtClean="0"/>
              <a:t>音频进行分析并不能取得很好的效果</a:t>
            </a:r>
            <a:endParaRPr lang="en-US" altLang="zh-CN" dirty="0" smtClean="0"/>
          </a:p>
          <a:p>
            <a:r>
              <a:rPr lang="zh-CN" altLang="en-US" dirty="0" smtClean="0"/>
              <a:t>其次，</a:t>
            </a:r>
            <a:r>
              <a:rPr lang="en-US" altLang="zh-CN" dirty="0" smtClean="0"/>
              <a:t>Dense-Net</a:t>
            </a:r>
            <a:r>
              <a:rPr lang="zh-CN" altLang="en-US" dirty="0" smtClean="0"/>
              <a:t>是现阶段计算机视觉领域性能最为优越的网络结构之一，分别将</a:t>
            </a:r>
            <a:r>
              <a:rPr lang="en-US" altLang="zh-CN" dirty="0" smtClean="0"/>
              <a:t>18</a:t>
            </a:r>
            <a:r>
              <a:rPr lang="zh-CN" altLang="en-US" dirty="0" smtClean="0"/>
              <a:t>层和</a:t>
            </a:r>
            <a:r>
              <a:rPr lang="en-US" altLang="zh-CN" dirty="0" smtClean="0"/>
              <a:t>42</a:t>
            </a:r>
            <a:r>
              <a:rPr lang="zh-CN" altLang="en-US" dirty="0" smtClean="0"/>
              <a:t>层的</a:t>
            </a:r>
            <a:r>
              <a:rPr lang="en-US" altLang="zh-CN" dirty="0" smtClean="0"/>
              <a:t>Dense-Net</a:t>
            </a:r>
            <a:r>
              <a:rPr lang="zh-CN" altLang="en-US" dirty="0" smtClean="0"/>
              <a:t>结构应用于</a:t>
            </a:r>
            <a:r>
              <a:rPr lang="en-US" altLang="zh-CN" dirty="0" smtClean="0"/>
              <a:t>MP3</a:t>
            </a:r>
            <a:r>
              <a:rPr lang="zh-CN" altLang="en-US" dirty="0" smtClean="0"/>
              <a:t>音频隐写分析，然而网络并不能很好的收敛，因此我最终还是使用</a:t>
            </a:r>
            <a:r>
              <a:rPr lang="en-US" altLang="zh-CN" dirty="0" smtClean="0"/>
              <a:t>VGG</a:t>
            </a:r>
            <a:r>
              <a:rPr lang="zh-CN" altLang="en-US" dirty="0" smtClean="0"/>
              <a:t>类型的网络结构</a:t>
            </a:r>
            <a:endParaRPr lang="en-US" altLang="zh-CN" dirty="0" smtClean="0"/>
          </a:p>
          <a:p>
            <a:r>
              <a:rPr lang="zh-CN" altLang="en-US" dirty="0" smtClean="0"/>
              <a:t>最后，通过对池化类型、激活函数类型等超参进行优选，使网络性能达到最优</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21</a:t>
            </a:fld>
            <a:endParaRPr lang="zh-CN" altLang="en-US"/>
          </a:p>
        </p:txBody>
      </p:sp>
    </p:spTree>
    <p:extLst>
      <p:ext uri="{BB962C8B-B14F-4D97-AF65-F5344CB8AC3E}">
        <p14:creationId xmlns:p14="http://schemas.microsoft.com/office/powerpoint/2010/main" val="2356704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RHFCN</a:t>
            </a:r>
            <a:r>
              <a:rPr lang="zh-CN" altLang="en-US" dirty="0" smtClean="0"/>
              <a:t>网络的两大创新点：首先是富高通滤波器组的引入，其次就是使用了全卷积的网络结构，移除了网络中的全连接层</a:t>
            </a:r>
            <a:endParaRPr lang="en-US" altLang="zh-CN" dirty="0" smtClean="0"/>
          </a:p>
          <a:p>
            <a:r>
              <a:rPr lang="zh-CN" altLang="en-US" dirty="0" smtClean="0"/>
              <a:t>我们知道，特征图在输入至全连接层之前，会被拉伸为一个一维向量，特征图的空间特性和深度信息无法被很好的利用</a:t>
            </a:r>
            <a:endParaRPr lang="en-US" altLang="zh-CN" dirty="0" smtClean="0"/>
          </a:p>
          <a:p>
            <a:r>
              <a:rPr lang="zh-CN" altLang="en-US" dirty="0" smtClean="0"/>
              <a:t>其次，由于全连接层的神经元个数是固定，那么他与特征图建立的连接关系也就因此固定。所以，当测试数据和训练数据的尺寸不一致时，模型就无法被正常调用</a:t>
            </a:r>
            <a:endParaRPr lang="en-US" altLang="zh-CN" dirty="0" smtClean="0"/>
          </a:p>
          <a:p>
            <a:r>
              <a:rPr lang="zh-CN" altLang="en-US" dirty="0" smtClean="0"/>
              <a:t>而卷积层对输入数据的唯一要求就是输入数据的尺寸大于卷积核的尺寸即可，因此，使用全卷积网络结构的另一个好处就是可以在一定程度上解决输入尺寸失配的问题</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22</a:t>
            </a:fld>
            <a:endParaRPr lang="zh-CN" altLang="en-US"/>
          </a:p>
        </p:txBody>
      </p:sp>
    </p:spTree>
    <p:extLst>
      <p:ext uri="{BB962C8B-B14F-4D97-AF65-F5344CB8AC3E}">
        <p14:creationId xmlns:p14="http://schemas.microsoft.com/office/powerpoint/2010/main" val="139146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从表格数据可以看出，当隐写负载率无明显变化时，网络的检测精度基本保持不变甚至略有提升</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23</a:t>
            </a:fld>
            <a:endParaRPr lang="zh-CN" altLang="en-US"/>
          </a:p>
        </p:txBody>
      </p:sp>
    </p:spTree>
    <p:extLst>
      <p:ext uri="{BB962C8B-B14F-4D97-AF65-F5344CB8AC3E}">
        <p14:creationId xmlns:p14="http://schemas.microsoft.com/office/powerpoint/2010/main" val="92208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从最终的实验结果可以看出，在对</a:t>
            </a:r>
            <a:r>
              <a:rPr lang="en-US" altLang="zh-CN" dirty="0" smtClean="0"/>
              <a:t>EECS</a:t>
            </a:r>
            <a:r>
              <a:rPr lang="zh-CN" altLang="en-US" dirty="0" smtClean="0"/>
              <a:t>的检测分析中，</a:t>
            </a:r>
            <a:r>
              <a:rPr lang="en-US" altLang="zh-CN" dirty="0" smtClean="0"/>
              <a:t>RHFCN</a:t>
            </a:r>
            <a:r>
              <a:rPr lang="zh-CN" altLang="en-US" dirty="0" smtClean="0"/>
              <a:t>的性能远超</a:t>
            </a:r>
            <a:r>
              <a:rPr lang="en-US" altLang="zh-CN" dirty="0" smtClean="0"/>
              <a:t>ADOTP</a:t>
            </a:r>
            <a:r>
              <a:rPr lang="zh-CN" altLang="en-US" dirty="0" smtClean="0"/>
              <a:t>和</a:t>
            </a:r>
            <a:r>
              <a:rPr lang="en-US" altLang="zh-CN" dirty="0" smtClean="0"/>
              <a:t>MDI2</a:t>
            </a:r>
            <a:r>
              <a:rPr lang="zh-CN" altLang="en-US" dirty="0" smtClean="0"/>
              <a:t>，检测准确率平均提升</a:t>
            </a:r>
            <a:r>
              <a:rPr lang="en-US" altLang="zh-CN" dirty="0" smtClean="0"/>
              <a:t>20%</a:t>
            </a:r>
            <a:r>
              <a:rPr lang="zh-CN" altLang="en-US" dirty="0" smtClean="0"/>
              <a:t>以上</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24</a:t>
            </a:fld>
            <a:endParaRPr lang="zh-CN" altLang="en-US"/>
          </a:p>
        </p:txBody>
      </p:sp>
    </p:spTree>
    <p:extLst>
      <p:ext uri="{BB962C8B-B14F-4D97-AF65-F5344CB8AC3E}">
        <p14:creationId xmlns:p14="http://schemas.microsoft.com/office/powerpoint/2010/main" val="928815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RHMSCN</a:t>
            </a:r>
            <a:r>
              <a:rPr lang="zh-CN" altLang="en-US" dirty="0" smtClean="0"/>
              <a:t>网络主要创新是子网结构的创新</a:t>
            </a:r>
            <a:endParaRPr lang="en-US" altLang="zh-CN" dirty="0" smtClean="0"/>
          </a:p>
          <a:p>
            <a:r>
              <a:rPr lang="zh-CN" altLang="en-US" dirty="0" smtClean="0"/>
              <a:t>多尺度卷积和残差结构旨在网络性能的保持或提升</a:t>
            </a:r>
            <a:endParaRPr lang="en-US" altLang="zh-CN" dirty="0" smtClean="0"/>
          </a:p>
          <a:p>
            <a:r>
              <a:rPr lang="zh-CN" altLang="en-US" dirty="0" smtClean="0"/>
              <a:t>卷积核分解是为了实现网络结构的</a:t>
            </a:r>
            <a:r>
              <a:rPr lang="zh-CN" altLang="en-US" baseline="0" dirty="0" smtClean="0"/>
              <a:t>轻量化</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25</a:t>
            </a:fld>
            <a:endParaRPr lang="zh-CN" altLang="en-US"/>
          </a:p>
        </p:txBody>
      </p:sp>
    </p:spTree>
    <p:extLst>
      <p:ext uri="{BB962C8B-B14F-4D97-AF65-F5344CB8AC3E}">
        <p14:creationId xmlns:p14="http://schemas.microsoft.com/office/powerpoint/2010/main" val="24464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当矩阵秩为</a:t>
            </a:r>
            <a:r>
              <a:rPr lang="en-US" altLang="zh-CN" dirty="0" smtClean="0"/>
              <a:t>1</a:t>
            </a:r>
            <a:r>
              <a:rPr lang="zh-CN" altLang="en-US" dirty="0" smtClean="0"/>
              <a:t>时，一个</a:t>
            </a:r>
            <a:r>
              <a:rPr lang="en-US" altLang="zh-CN" dirty="0" smtClean="0"/>
              <a:t>3x3</a:t>
            </a:r>
            <a:r>
              <a:rPr lang="zh-CN" altLang="en-US" dirty="0" smtClean="0"/>
              <a:t>的卷积核可以分解为一个</a:t>
            </a:r>
            <a:r>
              <a:rPr lang="en-US" altLang="zh-CN" dirty="0" smtClean="0"/>
              <a:t>3x1</a:t>
            </a:r>
            <a:r>
              <a:rPr lang="zh-CN" altLang="en-US" dirty="0" smtClean="0"/>
              <a:t>和</a:t>
            </a:r>
            <a:r>
              <a:rPr lang="en-US" altLang="zh-CN" dirty="0" smtClean="0"/>
              <a:t>1x3</a:t>
            </a:r>
            <a:r>
              <a:rPr lang="zh-CN" altLang="en-US" dirty="0" smtClean="0"/>
              <a:t>卷积核的乘积</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26</a:t>
            </a:fld>
            <a:endParaRPr lang="zh-CN" altLang="en-US"/>
          </a:p>
        </p:txBody>
      </p:sp>
    </p:spTree>
    <p:extLst>
      <p:ext uri="{BB962C8B-B14F-4D97-AF65-F5344CB8AC3E}">
        <p14:creationId xmlns:p14="http://schemas.microsoft.com/office/powerpoint/2010/main" val="364491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因此，最终的子网结构如图所示</a:t>
            </a:r>
            <a:endParaRPr lang="en-US" altLang="zh-CN" dirty="0" smtClean="0"/>
          </a:p>
          <a:p>
            <a:r>
              <a:rPr lang="zh-CN" altLang="en-US" dirty="0" smtClean="0"/>
              <a:t>分别在</a:t>
            </a:r>
            <a:r>
              <a:rPr lang="en-US" altLang="zh-CN" dirty="0" smtClean="0"/>
              <a:t>1x1</a:t>
            </a:r>
            <a:r>
              <a:rPr lang="zh-CN" altLang="en-US" dirty="0" smtClean="0"/>
              <a:t>、</a:t>
            </a:r>
            <a:r>
              <a:rPr lang="en-US" altLang="zh-CN" dirty="0" smtClean="0"/>
              <a:t>3x3</a:t>
            </a:r>
            <a:r>
              <a:rPr lang="zh-CN" altLang="en-US" dirty="0" smtClean="0"/>
              <a:t>和</a:t>
            </a:r>
            <a:r>
              <a:rPr lang="en-US" altLang="zh-CN" dirty="0" smtClean="0"/>
              <a:t>5x5</a:t>
            </a:r>
            <a:r>
              <a:rPr lang="zh-CN" altLang="en-US" dirty="0" smtClean="0"/>
              <a:t>尺度以及</a:t>
            </a:r>
            <a:r>
              <a:rPr lang="en-US" altLang="zh-CN" dirty="0" smtClean="0"/>
              <a:t>3x3</a:t>
            </a:r>
            <a:r>
              <a:rPr lang="zh-CN" altLang="en-US" dirty="0" smtClean="0"/>
              <a:t>池化尺度进行特征提取，将其在通道层进行拼接</a:t>
            </a:r>
            <a:endParaRPr lang="en-US" altLang="zh-CN" dirty="0" smtClean="0"/>
          </a:p>
          <a:p>
            <a:r>
              <a:rPr lang="zh-CN" altLang="en-US" dirty="0" smtClean="0"/>
              <a:t>输入特征图升维后与其相加</a:t>
            </a:r>
            <a:endParaRPr lang="en-US" altLang="zh-CN" dirty="0" smtClean="0"/>
          </a:p>
          <a:p>
            <a:r>
              <a:rPr lang="zh-CN" altLang="en-US" dirty="0" smtClean="0"/>
              <a:t>通过卷积核分解，激活函数的个数也得以增加，进一步提升了网络对非线性函数的拟合能力</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27</a:t>
            </a:fld>
            <a:endParaRPr lang="zh-CN" altLang="en-US"/>
          </a:p>
        </p:txBody>
      </p:sp>
    </p:spTree>
    <p:extLst>
      <p:ext uri="{BB962C8B-B14F-4D97-AF65-F5344CB8AC3E}">
        <p14:creationId xmlns:p14="http://schemas.microsoft.com/office/powerpoint/2010/main" val="2420789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从表中数据我们可以看出，相比于</a:t>
            </a:r>
            <a:r>
              <a:rPr lang="en-US" altLang="zh-CN" dirty="0" smtClean="0"/>
              <a:t>RHFCN</a:t>
            </a:r>
            <a:r>
              <a:rPr lang="zh-CN" altLang="en-US" dirty="0" smtClean="0"/>
              <a:t>，</a:t>
            </a:r>
            <a:r>
              <a:rPr lang="en-US" altLang="zh-CN" dirty="0" smtClean="0"/>
              <a:t>RHMSCN</a:t>
            </a:r>
            <a:r>
              <a:rPr lang="zh-CN" altLang="en-US" dirty="0" smtClean="0"/>
              <a:t>网络在检测精度无明显衰减的条件下，模型大小减少</a:t>
            </a:r>
            <a:r>
              <a:rPr lang="en-US" altLang="zh-CN" dirty="0" smtClean="0"/>
              <a:t>97%</a:t>
            </a:r>
            <a:r>
              <a:rPr lang="zh-CN" altLang="en-US" dirty="0" smtClean="0"/>
              <a:t>以上</a:t>
            </a:r>
            <a:endParaRPr lang="en-US" altLang="zh-CN" dirty="0" smtClean="0"/>
          </a:p>
          <a:p>
            <a:r>
              <a:rPr lang="zh-CN" altLang="en-US" dirty="0" smtClean="0"/>
              <a:t>参数个数减少</a:t>
            </a:r>
            <a:r>
              <a:rPr lang="en-US" altLang="zh-CN" dirty="0" smtClean="0"/>
              <a:t>66%</a:t>
            </a:r>
            <a:r>
              <a:rPr lang="zh-CN" altLang="en-US" dirty="0" smtClean="0"/>
              <a:t>以上，显存占用也变为原来的</a:t>
            </a:r>
            <a:r>
              <a:rPr lang="en-US" altLang="zh-CN" dirty="0" smtClean="0"/>
              <a:t>60%</a:t>
            </a:r>
          </a:p>
          <a:p>
            <a:r>
              <a:rPr lang="zh-CN" altLang="en-US" dirty="0" smtClean="0"/>
              <a:t>实现了网络结构的轻量化，从模型压缩的角度提升了网络的性能，增强了网络的实用性</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28</a:t>
            </a:fld>
            <a:endParaRPr lang="zh-CN" altLang="en-US"/>
          </a:p>
        </p:txBody>
      </p:sp>
    </p:spTree>
    <p:extLst>
      <p:ext uri="{BB962C8B-B14F-4D97-AF65-F5344CB8AC3E}">
        <p14:creationId xmlns:p14="http://schemas.microsoft.com/office/powerpoint/2010/main" val="4045116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最后，将</a:t>
            </a:r>
            <a:r>
              <a:rPr lang="en-US" altLang="zh-CN" dirty="0" smtClean="0"/>
              <a:t>5</a:t>
            </a:r>
            <a:r>
              <a:rPr lang="zh-CN" altLang="en-US" dirty="0" smtClean="0"/>
              <a:t>种隐写分析方法做一个横向比较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29</a:t>
            </a:fld>
            <a:endParaRPr lang="zh-CN" altLang="en-US"/>
          </a:p>
        </p:txBody>
      </p:sp>
    </p:spTree>
    <p:extLst>
      <p:ext uri="{BB962C8B-B14F-4D97-AF65-F5344CB8AC3E}">
        <p14:creationId xmlns:p14="http://schemas.microsoft.com/office/powerpoint/2010/main" val="283853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en-US" altLang="zh-CN" sz="1100" dirty="0" smtClean="0"/>
              <a:t>MP3</a:t>
            </a:r>
            <a:r>
              <a:rPr lang="zh-CN" altLang="en-US" sz="1100" dirty="0" smtClean="0"/>
              <a:t>是一种非常理想的隐写载体</a:t>
            </a:r>
            <a:endParaRPr lang="en-US" altLang="zh-CN" sz="1100" dirty="0" smtClean="0"/>
          </a:p>
          <a:p>
            <a:r>
              <a:rPr lang="zh-CN" altLang="en-US" sz="1100" dirty="0" smtClean="0"/>
              <a:t>首先，</a:t>
            </a:r>
            <a:r>
              <a:rPr lang="en-US" altLang="zh-CN" sz="1100" dirty="0" smtClean="0"/>
              <a:t>MP3</a:t>
            </a:r>
            <a:r>
              <a:rPr lang="zh-CN" altLang="en-US" sz="1100" dirty="0" smtClean="0"/>
              <a:t>是现阶段传播最为广泛的音频格式之一，</a:t>
            </a:r>
            <a:r>
              <a:rPr lang="en-US" altLang="zh-CN" sz="1100" dirty="0" smtClean="0"/>
              <a:t>70%</a:t>
            </a:r>
            <a:r>
              <a:rPr lang="zh-CN" altLang="en-US" sz="1100" dirty="0" smtClean="0"/>
              <a:t>互联网音频文件以上是以</a:t>
            </a:r>
            <a:r>
              <a:rPr lang="en-US" altLang="zh-CN" sz="1100" dirty="0" smtClean="0"/>
              <a:t>MP3</a:t>
            </a:r>
            <a:r>
              <a:rPr lang="zh-CN" altLang="en-US" sz="1100" dirty="0" smtClean="0"/>
              <a:t>格式存在的</a:t>
            </a:r>
            <a:endParaRPr lang="en-US" altLang="zh-CN" sz="1100" dirty="0" smtClean="0"/>
          </a:p>
          <a:p>
            <a:r>
              <a:rPr lang="zh-CN" altLang="en-US" sz="1100" dirty="0" smtClean="0"/>
              <a:t>其次，</a:t>
            </a:r>
            <a:r>
              <a:rPr lang="en-US" altLang="zh-CN" sz="1100" dirty="0" smtClean="0"/>
              <a:t>MP3</a:t>
            </a:r>
            <a:r>
              <a:rPr lang="zh-CN" altLang="en-US" sz="1100" dirty="0" smtClean="0"/>
              <a:t>、</a:t>
            </a:r>
            <a:r>
              <a:rPr lang="en-US" altLang="zh-CN" sz="1100" dirty="0" smtClean="0"/>
              <a:t>AAC</a:t>
            </a:r>
            <a:r>
              <a:rPr lang="zh-CN" altLang="en-US" sz="1100" dirty="0" smtClean="0"/>
              <a:t>和</a:t>
            </a:r>
            <a:r>
              <a:rPr lang="en-US" altLang="zh-CN" sz="1100" dirty="0" smtClean="0"/>
              <a:t>AMR</a:t>
            </a:r>
            <a:r>
              <a:rPr lang="zh-CN" altLang="en-US" sz="1100" dirty="0" smtClean="0"/>
              <a:t>是现阶段最为经典的三种压缩域音频和语音格式，相比于</a:t>
            </a:r>
            <a:r>
              <a:rPr lang="en-US" altLang="zh-CN" sz="1100" dirty="0" smtClean="0"/>
              <a:t>AAC</a:t>
            </a:r>
            <a:r>
              <a:rPr lang="zh-CN" altLang="en-US" sz="1100" dirty="0" smtClean="0"/>
              <a:t>和</a:t>
            </a:r>
            <a:r>
              <a:rPr lang="en-US" altLang="zh-CN" sz="1100" dirty="0" smtClean="0"/>
              <a:t>AMR</a:t>
            </a:r>
            <a:r>
              <a:rPr lang="zh-CN" altLang="en-US" sz="1100" dirty="0" smtClean="0"/>
              <a:t>，</a:t>
            </a:r>
            <a:r>
              <a:rPr lang="en-US" altLang="zh-CN" sz="1100" dirty="0" smtClean="0"/>
              <a:t>MP3</a:t>
            </a:r>
            <a:r>
              <a:rPr lang="zh-CN" altLang="en-US" sz="1100" dirty="0" smtClean="0"/>
              <a:t>音频往往可以获得更大的嵌入容量</a:t>
            </a:r>
            <a:endParaRPr lang="en-US" altLang="zh-CN" sz="1100" dirty="0" smtClean="0"/>
          </a:p>
          <a:p>
            <a:r>
              <a:rPr lang="zh-CN" altLang="en-US" sz="1100" dirty="0" smtClean="0"/>
              <a:t>更为重要的是，在国内外均有着十分丰富的</a:t>
            </a:r>
            <a:r>
              <a:rPr lang="en-US" altLang="zh-CN" sz="1100" dirty="0" smtClean="0"/>
              <a:t>MP3</a:t>
            </a:r>
            <a:r>
              <a:rPr lang="zh-CN" altLang="en-US" sz="1100" dirty="0" smtClean="0"/>
              <a:t>音频恒参无损信道，上传的</a:t>
            </a:r>
            <a:r>
              <a:rPr lang="en-US" altLang="zh-CN" sz="1100" dirty="0" smtClean="0"/>
              <a:t>MP3</a:t>
            </a:r>
            <a:r>
              <a:rPr lang="zh-CN" altLang="en-US" sz="1100" dirty="0" smtClean="0"/>
              <a:t>不会被转码或重压缩，非常适合于进行隐蔽通信</a:t>
            </a:r>
            <a:endParaRPr lang="en-US" altLang="zh-CN" sz="1100"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a:t>
            </a:fld>
            <a:endParaRPr lang="zh-CN" altLang="en-US"/>
          </a:p>
        </p:txBody>
      </p:sp>
    </p:spTree>
    <p:extLst>
      <p:ext uri="{BB962C8B-B14F-4D97-AF65-F5344CB8AC3E}">
        <p14:creationId xmlns:p14="http://schemas.microsoft.com/office/powerpoint/2010/main" val="3586046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30</a:t>
            </a:fld>
            <a:endParaRPr lang="zh-CN" altLang="en-US"/>
          </a:p>
        </p:txBody>
      </p:sp>
    </p:spTree>
    <p:extLst>
      <p:ext uri="{BB962C8B-B14F-4D97-AF65-F5344CB8AC3E}">
        <p14:creationId xmlns:p14="http://schemas.microsoft.com/office/powerpoint/2010/main" val="2352089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现阶段数据集包含了</a:t>
            </a:r>
            <a:r>
              <a:rPr lang="en-US" altLang="zh-CN" dirty="0" smtClean="0"/>
              <a:t>MP3Stego</a:t>
            </a:r>
            <a:r>
              <a:rPr lang="zh-CN" altLang="en-US" dirty="0" smtClean="0"/>
              <a:t>、</a:t>
            </a:r>
            <a:r>
              <a:rPr lang="en-US" altLang="zh-CN" dirty="0" smtClean="0"/>
              <a:t>HCM</a:t>
            </a:r>
            <a:r>
              <a:rPr lang="zh-CN" altLang="en-US" dirty="0" smtClean="0"/>
              <a:t>和</a:t>
            </a:r>
            <a:r>
              <a:rPr lang="en-US" altLang="zh-CN" dirty="0" smtClean="0"/>
              <a:t>EECS</a:t>
            </a:r>
            <a:r>
              <a:rPr lang="zh-CN" altLang="en-US" dirty="0" smtClean="0"/>
              <a:t>三种隐写算法，</a:t>
            </a:r>
            <a:r>
              <a:rPr lang="en-US" altLang="zh-CN" dirty="0" smtClean="0"/>
              <a:t>128</a:t>
            </a:r>
            <a:r>
              <a:rPr lang="zh-CN" altLang="en-US" baseline="0" dirty="0" smtClean="0"/>
              <a:t>、</a:t>
            </a:r>
            <a:r>
              <a:rPr lang="en-US" altLang="zh-CN" baseline="0" dirty="0" smtClean="0"/>
              <a:t>192</a:t>
            </a:r>
            <a:r>
              <a:rPr lang="zh-CN" altLang="en-US" baseline="0" dirty="0" smtClean="0"/>
              <a:t>、</a:t>
            </a:r>
            <a:r>
              <a:rPr lang="en-US" altLang="zh-CN" baseline="0" dirty="0" smtClean="0"/>
              <a:t>256</a:t>
            </a:r>
            <a:r>
              <a:rPr lang="zh-CN" altLang="en-US" baseline="0" dirty="0" smtClean="0"/>
              <a:t>和</a:t>
            </a:r>
            <a:r>
              <a:rPr lang="en-US" altLang="zh-CN" baseline="0" dirty="0" smtClean="0"/>
              <a:t>320</a:t>
            </a:r>
            <a:r>
              <a:rPr lang="zh-CN" altLang="en-US" baseline="0" dirty="0" smtClean="0"/>
              <a:t>四种比特率和五种隐写负载率</a:t>
            </a:r>
            <a:endParaRPr lang="en-US" altLang="zh-CN" baseline="0" dirty="0" smtClean="0"/>
          </a:p>
          <a:p>
            <a:r>
              <a:rPr lang="zh-CN" altLang="en-US" baseline="0" dirty="0" smtClean="0"/>
              <a:t>数据集大小在</a:t>
            </a:r>
            <a:r>
              <a:rPr lang="en-US" altLang="zh-CN" baseline="0" dirty="0" smtClean="0"/>
              <a:t>860G</a:t>
            </a:r>
          </a:p>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31</a:t>
            </a:fld>
            <a:endParaRPr lang="zh-CN" altLang="en-US"/>
          </a:p>
        </p:txBody>
      </p:sp>
    </p:spTree>
    <p:extLst>
      <p:ext uri="{BB962C8B-B14F-4D97-AF65-F5344CB8AC3E}">
        <p14:creationId xmlns:p14="http://schemas.microsoft.com/office/powerpoint/2010/main" val="3151841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同时我也在</a:t>
            </a:r>
            <a:r>
              <a:rPr lang="en-US" altLang="zh-CN" dirty="0" err="1" smtClean="0"/>
              <a:t>github</a:t>
            </a:r>
            <a:r>
              <a:rPr lang="zh-CN" altLang="en-US" dirty="0" smtClean="0"/>
              <a:t>上开源了相关的隐写分析代码</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32</a:t>
            </a:fld>
            <a:endParaRPr lang="zh-CN" altLang="en-US"/>
          </a:p>
        </p:txBody>
      </p:sp>
    </p:spTree>
    <p:extLst>
      <p:ext uri="{BB962C8B-B14F-4D97-AF65-F5344CB8AC3E}">
        <p14:creationId xmlns:p14="http://schemas.microsoft.com/office/powerpoint/2010/main" val="1417277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33</a:t>
            </a:fld>
            <a:endParaRPr lang="zh-CN" altLang="en-US"/>
          </a:p>
        </p:txBody>
      </p:sp>
    </p:spTree>
    <p:extLst>
      <p:ext uri="{BB962C8B-B14F-4D97-AF65-F5344CB8AC3E}">
        <p14:creationId xmlns:p14="http://schemas.microsoft.com/office/powerpoint/2010/main" val="136217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这部分是目前已经取得的研究成果</a:t>
            </a:r>
            <a:r>
              <a:rPr lang="zh-CN" altLang="en-US" dirty="0" smtClean="0"/>
              <a:t>，发表论文三篇</a:t>
            </a:r>
            <a:r>
              <a:rPr lang="zh-CN" altLang="en-US" dirty="0" smtClean="0"/>
              <a:t>，另有两篇再投，参与申请专利一项</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34</a:t>
            </a:fld>
            <a:endParaRPr lang="zh-CN" altLang="en-US"/>
          </a:p>
        </p:txBody>
      </p:sp>
    </p:spTree>
    <p:extLst>
      <p:ext uri="{BB962C8B-B14F-4D97-AF65-F5344CB8AC3E}">
        <p14:creationId xmlns:p14="http://schemas.microsoft.com/office/powerpoint/2010/main" val="614315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40</a:t>
            </a:fld>
            <a:endParaRPr lang="zh-CN" altLang="en-US"/>
          </a:p>
        </p:txBody>
      </p:sp>
    </p:spTree>
    <p:extLst>
      <p:ext uri="{BB962C8B-B14F-4D97-AF65-F5344CB8AC3E}">
        <p14:creationId xmlns:p14="http://schemas.microsoft.com/office/powerpoint/2010/main" val="380659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为了获得更好的隐蔽性，</a:t>
            </a:r>
            <a:r>
              <a:rPr lang="en-US" altLang="zh-CN" dirty="0" smtClean="0"/>
              <a:t>MP3</a:t>
            </a:r>
            <a:r>
              <a:rPr lang="zh-CN" altLang="en-US" dirty="0" smtClean="0"/>
              <a:t>隐写算法大多与</a:t>
            </a:r>
            <a:r>
              <a:rPr lang="en-US" altLang="zh-CN" dirty="0" smtClean="0"/>
              <a:t>MP3</a:t>
            </a:r>
            <a:r>
              <a:rPr lang="zh-CN" altLang="en-US" dirty="0" smtClean="0"/>
              <a:t>编码相结合，</a:t>
            </a:r>
            <a:r>
              <a:rPr lang="en-US" altLang="zh-CN" dirty="0" smtClean="0"/>
              <a:t>MP3Stego</a:t>
            </a:r>
            <a:r>
              <a:rPr lang="zh-CN" altLang="en-US" dirty="0" smtClean="0"/>
              <a:t>是首个</a:t>
            </a:r>
            <a:r>
              <a:rPr lang="en-US" altLang="zh-CN" dirty="0" smtClean="0"/>
              <a:t>MP3</a:t>
            </a:r>
            <a:r>
              <a:rPr lang="zh-CN" altLang="en-US" dirty="0" smtClean="0"/>
              <a:t>隐写算法，长期以来一直作为各类隐写分析算法的</a:t>
            </a:r>
            <a:r>
              <a:rPr lang="zh-CN" altLang="zh-CN" sz="1200" kern="1200" dirty="0" smtClean="0">
                <a:solidFill>
                  <a:schemeClr val="tx1"/>
                </a:solidFill>
                <a:effectLst/>
                <a:latin typeface="+mn-lt"/>
                <a:ea typeface="+mn-ea"/>
                <a:cs typeface="+mn-cs"/>
              </a:rPr>
              <a:t>测试标准</a:t>
            </a:r>
            <a:r>
              <a:rPr lang="zh-CN" altLang="en-US" sz="1200" kern="1200" dirty="0" smtClean="0">
                <a:solidFill>
                  <a:schemeClr val="tx1"/>
                </a:solidFill>
                <a:effectLst/>
                <a:latin typeface="+mn-lt"/>
                <a:ea typeface="+mn-ea"/>
                <a:cs typeface="+mn-cs"/>
              </a:rPr>
              <a:t>，但是其容量较小，对于双声道的</a:t>
            </a:r>
            <a:r>
              <a:rPr lang="en-US" altLang="zh-CN" sz="1200" kern="1200" dirty="0" smtClean="0">
                <a:solidFill>
                  <a:schemeClr val="tx1"/>
                </a:solidFill>
                <a:effectLst/>
                <a:latin typeface="+mn-lt"/>
                <a:ea typeface="+mn-ea"/>
                <a:cs typeface="+mn-cs"/>
              </a:rPr>
              <a:t>MP3</a:t>
            </a:r>
            <a:r>
              <a:rPr lang="zh-CN" altLang="en-US" sz="1200" kern="1200" dirty="0" smtClean="0">
                <a:solidFill>
                  <a:schemeClr val="tx1"/>
                </a:solidFill>
                <a:effectLst/>
                <a:latin typeface="+mn-lt"/>
                <a:ea typeface="+mn-ea"/>
                <a:cs typeface="+mn-cs"/>
              </a:rPr>
              <a:t>音频，一个音频帧仅能隐写</a:t>
            </a:r>
            <a:r>
              <a:rPr lang="en-US" altLang="zh-CN" sz="1200" kern="1200" dirty="0" smtClean="0">
                <a:solidFill>
                  <a:schemeClr val="tx1"/>
                </a:solidFill>
                <a:effectLst/>
                <a:latin typeface="+mn-lt"/>
                <a:ea typeface="+mn-ea"/>
                <a:cs typeface="+mn-cs"/>
              </a:rPr>
              <a:t>4bit</a:t>
            </a:r>
            <a:r>
              <a:rPr lang="zh-CN" altLang="en-US" sz="1200" kern="1200" dirty="0" smtClean="0">
                <a:solidFill>
                  <a:schemeClr val="tx1"/>
                </a:solidFill>
                <a:effectLst/>
                <a:latin typeface="+mn-lt"/>
                <a:ea typeface="+mn-ea"/>
                <a:cs typeface="+mn-cs"/>
              </a:rPr>
              <a:t>信息</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此后出现了较多基于</a:t>
            </a:r>
            <a:r>
              <a:rPr lang="en-US" altLang="zh-CN" sz="1200" kern="1200" dirty="0" smtClean="0">
                <a:solidFill>
                  <a:schemeClr val="tx1"/>
                </a:solidFill>
                <a:effectLst/>
                <a:latin typeface="+mn-lt"/>
                <a:ea typeface="+mn-ea"/>
                <a:cs typeface="+mn-cs"/>
              </a:rPr>
              <a:t>Huffman</a:t>
            </a:r>
            <a:r>
              <a:rPr lang="zh-CN" altLang="en-US" sz="1200" kern="1200" dirty="0" smtClean="0">
                <a:solidFill>
                  <a:schemeClr val="tx1"/>
                </a:solidFill>
                <a:effectLst/>
                <a:latin typeface="+mn-lt"/>
                <a:ea typeface="+mn-ea"/>
                <a:cs typeface="+mn-cs"/>
              </a:rPr>
              <a:t>码字的</a:t>
            </a:r>
            <a:r>
              <a:rPr lang="en-US" altLang="zh-CN" sz="1200" kern="1200" dirty="0" smtClean="0">
                <a:solidFill>
                  <a:schemeClr val="tx1"/>
                </a:solidFill>
                <a:effectLst/>
                <a:latin typeface="+mn-lt"/>
                <a:ea typeface="+mn-ea"/>
                <a:cs typeface="+mn-cs"/>
              </a:rPr>
              <a:t>MP3</a:t>
            </a:r>
            <a:r>
              <a:rPr lang="zh-CN" altLang="en-US" sz="1200" kern="1200" dirty="0" smtClean="0">
                <a:solidFill>
                  <a:schemeClr val="tx1"/>
                </a:solidFill>
                <a:effectLst/>
                <a:latin typeface="+mn-lt"/>
                <a:ea typeface="+mn-ea"/>
                <a:cs typeface="+mn-cs"/>
              </a:rPr>
              <a:t>隐写算法</a:t>
            </a:r>
            <a:endParaRPr lang="en-US" altLang="zh-CN" dirty="0" smtClean="0"/>
          </a:p>
          <a:p>
            <a:r>
              <a:rPr lang="zh-CN" altLang="en-US" dirty="0" smtClean="0"/>
              <a:t>但是由于</a:t>
            </a:r>
            <a:r>
              <a:rPr lang="en-US" altLang="zh-CN" dirty="0" smtClean="0"/>
              <a:t>MP3</a:t>
            </a:r>
            <a:r>
              <a:rPr lang="zh-CN" altLang="en-US" dirty="0" smtClean="0"/>
              <a:t>编码过程较为复杂，且众多研究人员主要致力于图像隐写与隐写分析的研究，</a:t>
            </a:r>
            <a:r>
              <a:rPr lang="en-US" altLang="zh-CN" dirty="0" smtClean="0"/>
              <a:t>MP3</a:t>
            </a:r>
            <a:r>
              <a:rPr lang="zh-CN" altLang="en-US" dirty="0" smtClean="0"/>
              <a:t>隐写算法的发展也较为缓慢</a:t>
            </a:r>
            <a:endParaRPr lang="en-US" altLang="zh-CN" dirty="0" smtClean="0"/>
          </a:p>
          <a:p>
            <a:r>
              <a:rPr lang="en-US" altLang="zh-CN" dirty="0" smtClean="0"/>
              <a:t>2017</a:t>
            </a:r>
            <a:r>
              <a:rPr lang="zh-CN" altLang="en-US" dirty="0" smtClean="0"/>
              <a:t>年出现首个</a:t>
            </a:r>
            <a:r>
              <a:rPr lang="en-US" altLang="zh-CN" dirty="0" smtClean="0"/>
              <a:t>MP3</a:t>
            </a:r>
            <a:r>
              <a:rPr lang="zh-CN" altLang="en-US" dirty="0" smtClean="0"/>
              <a:t>自适应隐写算法，</a:t>
            </a:r>
            <a:r>
              <a:rPr lang="en-US" altLang="zh-CN" dirty="0" smtClean="0"/>
              <a:t>EECS</a:t>
            </a:r>
            <a:r>
              <a:rPr lang="zh-CN" altLang="en-US" dirty="0" smtClean="0"/>
              <a:t>，开启了</a:t>
            </a:r>
            <a:r>
              <a:rPr lang="en-US" altLang="zh-CN" dirty="0" smtClean="0"/>
              <a:t>MP3</a:t>
            </a:r>
            <a:r>
              <a:rPr lang="zh-CN" altLang="en-US" dirty="0" smtClean="0"/>
              <a:t>隐写与隐写分析新篇章</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4</a:t>
            </a:fld>
            <a:endParaRPr lang="zh-CN" altLang="en-US"/>
          </a:p>
        </p:txBody>
      </p:sp>
    </p:spTree>
    <p:extLst>
      <p:ext uri="{BB962C8B-B14F-4D97-AF65-F5344CB8AC3E}">
        <p14:creationId xmlns:p14="http://schemas.microsoft.com/office/powerpoint/2010/main" val="401738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MP3</a:t>
            </a:r>
            <a:r>
              <a:rPr lang="zh-CN" altLang="en-US" dirty="0" smtClean="0"/>
              <a:t>隐写算法发展的滞后导致近十年来，研究人员主要对</a:t>
            </a:r>
            <a:r>
              <a:rPr lang="en-US" altLang="zh-CN" dirty="0" smtClean="0"/>
              <a:t>MP3Stego</a:t>
            </a:r>
            <a:r>
              <a:rPr lang="zh-CN" altLang="en-US" dirty="0" smtClean="0"/>
              <a:t>隐写算法进行分析，期间也有一些研究人员致力于</a:t>
            </a:r>
            <a:r>
              <a:rPr lang="en-US" altLang="zh-CN" dirty="0" smtClean="0"/>
              <a:t>WAV</a:t>
            </a:r>
            <a:r>
              <a:rPr lang="zh-CN" altLang="en-US" dirty="0" smtClean="0"/>
              <a:t>音频、</a:t>
            </a:r>
            <a:r>
              <a:rPr lang="en-US" altLang="zh-CN" dirty="0" smtClean="0"/>
              <a:t>AAC</a:t>
            </a:r>
            <a:r>
              <a:rPr lang="zh-CN" altLang="en-US" dirty="0" smtClean="0"/>
              <a:t>音频以及</a:t>
            </a:r>
            <a:r>
              <a:rPr lang="en-US" altLang="zh-CN" dirty="0" smtClean="0"/>
              <a:t>UnderMP3Cover</a:t>
            </a:r>
            <a:r>
              <a:rPr lang="zh-CN" altLang="en-US" dirty="0" smtClean="0"/>
              <a:t>的隐写分析</a:t>
            </a:r>
            <a:endParaRPr lang="en-US" altLang="zh-CN" dirty="0" smtClean="0"/>
          </a:p>
          <a:p>
            <a:r>
              <a:rPr lang="en-US" altLang="zh-CN" dirty="0" smtClean="0"/>
              <a:t>2016</a:t>
            </a:r>
            <a:r>
              <a:rPr lang="zh-CN" altLang="en-US" dirty="0" smtClean="0"/>
              <a:t>年深度学习首次被应用于</a:t>
            </a:r>
            <a:r>
              <a:rPr lang="en-US" altLang="zh-CN" dirty="0" smtClean="0"/>
              <a:t>WAV</a:t>
            </a:r>
            <a:r>
              <a:rPr lang="zh-CN" altLang="en-US" dirty="0" smtClean="0"/>
              <a:t>音频隐写分析</a:t>
            </a:r>
            <a:endParaRPr lang="en-US" altLang="zh-CN" dirty="0" smtClean="0"/>
          </a:p>
          <a:p>
            <a:r>
              <a:rPr lang="zh-CN" altLang="en-US" dirty="0" smtClean="0"/>
              <a:t>此后，又有三个较为经典的卷积神经网络分别应用</a:t>
            </a:r>
            <a:r>
              <a:rPr lang="en-US" altLang="zh-CN" dirty="0" smtClean="0"/>
              <a:t>WAV</a:t>
            </a:r>
            <a:r>
              <a:rPr lang="zh-CN" altLang="en-US" dirty="0" smtClean="0"/>
              <a:t>及压缩域音频的隐写分析</a:t>
            </a:r>
            <a:endParaRPr lang="en-US" altLang="zh-CN" dirty="0" smtClean="0"/>
          </a:p>
          <a:p>
            <a:endParaRPr lang="en-US" altLang="zh-CN" dirty="0" smtClean="0"/>
          </a:p>
          <a:p>
            <a:r>
              <a:rPr lang="zh-CN" altLang="en-US" dirty="0" smtClean="0"/>
              <a:t>但是，一方面</a:t>
            </a:r>
            <a:r>
              <a:rPr lang="zh-CN" altLang="en-US" baseline="0" dirty="0" smtClean="0"/>
              <a:t>，</a:t>
            </a:r>
            <a:r>
              <a:rPr lang="zh-CN" altLang="en-US" dirty="0" smtClean="0"/>
              <a:t>已有的</a:t>
            </a:r>
            <a:r>
              <a:rPr lang="en-US" altLang="zh-CN" dirty="0" smtClean="0"/>
              <a:t>MP3</a:t>
            </a:r>
            <a:r>
              <a:rPr lang="zh-CN" altLang="en-US" dirty="0" smtClean="0"/>
              <a:t>音频隐写分析算法对</a:t>
            </a:r>
            <a:r>
              <a:rPr lang="en-US" altLang="zh-CN" dirty="0" smtClean="0"/>
              <a:t>EECS</a:t>
            </a:r>
            <a:r>
              <a:rPr lang="zh-CN" altLang="en-US" dirty="0" smtClean="0"/>
              <a:t>这一类的自适应隐写算法的检测效果仍有待提升</a:t>
            </a:r>
            <a:endParaRPr lang="en-US" altLang="zh-CN" dirty="0" smtClean="0"/>
          </a:p>
          <a:p>
            <a:r>
              <a:rPr lang="zh-CN" altLang="en-US" dirty="0" smtClean="0"/>
              <a:t>另一方面，深度学习在音频隐写分析中的应用还有较大的探索空间</a:t>
            </a:r>
            <a:endParaRPr lang="en-US" altLang="zh-CN" dirty="0" smtClean="0"/>
          </a:p>
          <a:p>
            <a:r>
              <a:rPr lang="zh-CN" altLang="en-US" dirty="0" smtClean="0"/>
              <a:t>再加上</a:t>
            </a:r>
            <a:r>
              <a:rPr lang="en-US" altLang="zh-CN" dirty="0" smtClean="0"/>
              <a:t>MP3</a:t>
            </a:r>
            <a:r>
              <a:rPr lang="zh-CN" altLang="en-US" dirty="0" smtClean="0"/>
              <a:t>音频是非常理想的隐写载体</a:t>
            </a:r>
            <a:endParaRPr lang="en-US" altLang="zh-CN" dirty="0" smtClean="0"/>
          </a:p>
          <a:p>
            <a:r>
              <a:rPr lang="zh-CN" altLang="en-US" dirty="0" smtClean="0"/>
              <a:t>因此，现阶段对</a:t>
            </a:r>
            <a:r>
              <a:rPr lang="en-US" altLang="zh-CN" dirty="0" smtClean="0"/>
              <a:t>MP3</a:t>
            </a:r>
            <a:r>
              <a:rPr lang="zh-CN" altLang="en-US" dirty="0" smtClean="0"/>
              <a:t>音频隐写分析算法的研究是十分必要的</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5</a:t>
            </a:fld>
            <a:endParaRPr lang="zh-CN" altLang="en-US"/>
          </a:p>
        </p:txBody>
      </p:sp>
    </p:spTree>
    <p:extLst>
      <p:ext uri="{BB962C8B-B14F-4D97-AF65-F5344CB8AC3E}">
        <p14:creationId xmlns:p14="http://schemas.microsoft.com/office/powerpoint/2010/main" val="356368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论文的主要工作罗列如下：</a:t>
            </a:r>
            <a:endParaRPr lang="en-US" altLang="zh-CN" dirty="0" smtClean="0"/>
          </a:p>
          <a:p>
            <a:r>
              <a:rPr lang="zh-CN" altLang="en-US" dirty="0" smtClean="0"/>
              <a:t>首先，提出了一种适用于</a:t>
            </a:r>
            <a:r>
              <a:rPr lang="en-US" altLang="zh-CN" dirty="0" smtClean="0"/>
              <a:t>MP3</a:t>
            </a:r>
            <a:r>
              <a:rPr lang="zh-CN" altLang="en-US" dirty="0" smtClean="0"/>
              <a:t>音频隐写分析的通用富高通滤波器组，提升了各隐写分析算法对隐写信号的敏感性，有助于检测效果的提升</a:t>
            </a:r>
            <a:endParaRPr lang="en-US" altLang="zh-CN" dirty="0" smtClean="0"/>
          </a:p>
          <a:p>
            <a:r>
              <a:rPr lang="zh-CN" altLang="en-US" dirty="0" smtClean="0"/>
              <a:t>其次，提出了三种现阶段性能较为优越的</a:t>
            </a:r>
            <a:r>
              <a:rPr lang="en-US" altLang="zh-CN" dirty="0" smtClean="0"/>
              <a:t>MP3</a:t>
            </a:r>
            <a:r>
              <a:rPr lang="zh-CN" altLang="en-US" dirty="0" smtClean="0"/>
              <a:t>音频隐写分析方法</a:t>
            </a:r>
            <a:endParaRPr lang="en-US" altLang="zh-CN" dirty="0" smtClean="0"/>
          </a:p>
          <a:p>
            <a:r>
              <a:rPr lang="zh-CN" altLang="en-US" dirty="0" smtClean="0"/>
              <a:t>最后，为了对所提算法进行有效地验证，同时为了推动音频隐写分析的研究，构建了一个可以应用于</a:t>
            </a:r>
            <a:r>
              <a:rPr lang="en-US" altLang="zh-CN" dirty="0" smtClean="0"/>
              <a:t>WAV</a:t>
            </a:r>
            <a:r>
              <a:rPr lang="zh-CN" altLang="en-US" dirty="0" smtClean="0"/>
              <a:t>和</a:t>
            </a:r>
            <a:r>
              <a:rPr lang="en-US" altLang="zh-CN" dirty="0" smtClean="0"/>
              <a:t>MP3</a:t>
            </a:r>
            <a:r>
              <a:rPr lang="zh-CN" altLang="en-US" dirty="0" smtClean="0"/>
              <a:t>隐写分析的公共音频数据集</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6</a:t>
            </a:fld>
            <a:endParaRPr lang="zh-CN" altLang="en-US"/>
          </a:p>
        </p:txBody>
      </p:sp>
    </p:spTree>
    <p:extLst>
      <p:ext uri="{BB962C8B-B14F-4D97-AF65-F5344CB8AC3E}">
        <p14:creationId xmlns:p14="http://schemas.microsoft.com/office/powerpoint/2010/main" val="272741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下面开始正式介绍今天的主要内容</a:t>
            </a:r>
            <a:endParaRPr lang="en-US" altLang="zh-CN" dirty="0" smtClean="0"/>
          </a:p>
          <a:p>
            <a:r>
              <a:rPr lang="zh-CN" altLang="en-US" dirty="0" smtClean="0"/>
              <a:t>由于本文所提的三种</a:t>
            </a:r>
            <a:r>
              <a:rPr lang="en-US" altLang="zh-CN" dirty="0" smtClean="0"/>
              <a:t>MP3</a:t>
            </a:r>
            <a:r>
              <a:rPr lang="zh-CN" altLang="en-US" dirty="0" smtClean="0"/>
              <a:t>音频隐写分析方法都是基于</a:t>
            </a:r>
            <a:r>
              <a:rPr lang="en-US" altLang="zh-CN" dirty="0" smtClean="0"/>
              <a:t>QMDCT</a:t>
            </a:r>
            <a:r>
              <a:rPr lang="zh-CN" altLang="en-US" dirty="0" smtClean="0"/>
              <a:t>系数矩阵设计的，因此我将首先简要介绍一下</a:t>
            </a:r>
            <a:r>
              <a:rPr lang="en-US" altLang="zh-CN" dirty="0" smtClean="0"/>
              <a:t>QMDCT</a:t>
            </a:r>
            <a:r>
              <a:rPr lang="zh-CN" altLang="en-US" dirty="0" smtClean="0"/>
              <a:t>系数与</a:t>
            </a:r>
            <a:r>
              <a:rPr lang="en-US" altLang="zh-CN" dirty="0" smtClean="0"/>
              <a:t>QMDCT</a:t>
            </a:r>
            <a:r>
              <a:rPr lang="zh-CN" altLang="en-US" dirty="0" smtClean="0"/>
              <a:t>系数矩阵的构建</a:t>
            </a:r>
            <a:endParaRPr lang="en-US" altLang="zh-CN" dirty="0" smtClean="0"/>
          </a:p>
          <a:p>
            <a:r>
              <a:rPr lang="en-US" altLang="zh-CN" dirty="0" smtClean="0"/>
              <a:t>QMDCT</a:t>
            </a:r>
            <a:r>
              <a:rPr lang="zh-CN" altLang="en-US" dirty="0" smtClean="0"/>
              <a:t>系数是</a:t>
            </a:r>
            <a:r>
              <a:rPr lang="en-US" altLang="zh-CN" dirty="0" smtClean="0"/>
              <a:t>MP3</a:t>
            </a:r>
            <a:r>
              <a:rPr lang="zh-CN" altLang="en-US" dirty="0" smtClean="0"/>
              <a:t>音频的重要参数之一，对</a:t>
            </a:r>
            <a:r>
              <a:rPr lang="en-US" altLang="zh-CN" dirty="0" smtClean="0"/>
              <a:t>QMDCT</a:t>
            </a:r>
            <a:r>
              <a:rPr lang="zh-CN" altLang="en-US" dirty="0" smtClean="0"/>
              <a:t>系数的随意修改可能会导致</a:t>
            </a:r>
            <a:r>
              <a:rPr lang="en-US" altLang="zh-CN" dirty="0" smtClean="0"/>
              <a:t>MP3</a:t>
            </a:r>
            <a:r>
              <a:rPr lang="zh-CN" altLang="en-US" dirty="0" smtClean="0"/>
              <a:t>音频解码的失败</a:t>
            </a:r>
            <a:endParaRPr lang="en-US" altLang="zh-CN" dirty="0" smtClean="0"/>
          </a:p>
          <a:p>
            <a:r>
              <a:rPr lang="zh-CN" altLang="en-US" dirty="0" smtClean="0"/>
              <a:t>每个声道内的</a:t>
            </a:r>
            <a:r>
              <a:rPr lang="en-US" altLang="zh-CN" dirty="0" smtClean="0"/>
              <a:t>QMDCT</a:t>
            </a:r>
            <a:r>
              <a:rPr lang="zh-CN" altLang="en-US" dirty="0" smtClean="0"/>
              <a:t>系数从前向后分别是大值区、小值区和零区，大值区和小值区的</a:t>
            </a:r>
            <a:r>
              <a:rPr lang="en-US" altLang="zh-CN" dirty="0" smtClean="0"/>
              <a:t>QMDCT</a:t>
            </a:r>
            <a:r>
              <a:rPr lang="zh-CN" altLang="en-US" dirty="0" smtClean="0"/>
              <a:t>系数在进行</a:t>
            </a:r>
            <a:r>
              <a:rPr lang="en-US" altLang="zh-CN" dirty="0" smtClean="0"/>
              <a:t>Huffman</a:t>
            </a:r>
            <a:r>
              <a:rPr lang="zh-CN" altLang="en-US" dirty="0" smtClean="0"/>
              <a:t>编码时具有不同的映射关系，两个大值区的</a:t>
            </a:r>
            <a:r>
              <a:rPr lang="en-US" altLang="zh-CN" dirty="0" smtClean="0"/>
              <a:t>QMDCT</a:t>
            </a:r>
            <a:r>
              <a:rPr lang="zh-CN" altLang="en-US" dirty="0" smtClean="0"/>
              <a:t>系数对应一个</a:t>
            </a:r>
            <a:r>
              <a:rPr lang="en-US" altLang="zh-CN" dirty="0" smtClean="0"/>
              <a:t>Huffman</a:t>
            </a:r>
            <a:r>
              <a:rPr lang="zh-CN" altLang="en-US" dirty="0" smtClean="0"/>
              <a:t>码字，而小值区的</a:t>
            </a:r>
            <a:r>
              <a:rPr lang="en-US" altLang="zh-CN" dirty="0" smtClean="0"/>
              <a:t>QMDCT</a:t>
            </a:r>
            <a:r>
              <a:rPr lang="zh-CN" altLang="en-US" dirty="0" smtClean="0"/>
              <a:t>系数是四个对应一个</a:t>
            </a:r>
            <a:r>
              <a:rPr lang="en-US" altLang="zh-CN" dirty="0" smtClean="0"/>
              <a:t>Huffman</a:t>
            </a:r>
            <a:r>
              <a:rPr lang="zh-CN" altLang="en-US" dirty="0" smtClean="0"/>
              <a:t>码字</a:t>
            </a:r>
            <a:endParaRPr lang="en-US" altLang="zh-CN" dirty="0" smtClean="0"/>
          </a:p>
          <a:p>
            <a:r>
              <a:rPr lang="zh-CN" altLang="en-US" dirty="0" smtClean="0"/>
              <a:t>这也是我们后面将要介绍的多尺度相关性度量的</a:t>
            </a:r>
            <a:r>
              <a:rPr lang="en-US" altLang="zh-CN" dirty="0" smtClean="0"/>
              <a:t>MP3</a:t>
            </a:r>
            <a:r>
              <a:rPr lang="zh-CN" altLang="en-US" dirty="0" smtClean="0"/>
              <a:t>隐写分析算法的原理</a:t>
            </a:r>
            <a:endParaRPr lang="en-US" altLang="zh-CN" dirty="0" smtClean="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7</a:t>
            </a:fld>
            <a:endParaRPr lang="zh-CN" altLang="en-US"/>
          </a:p>
        </p:txBody>
      </p:sp>
    </p:spTree>
    <p:extLst>
      <p:ext uri="{BB962C8B-B14F-4D97-AF65-F5344CB8AC3E}">
        <p14:creationId xmlns:p14="http://schemas.microsoft.com/office/powerpoint/2010/main" val="201318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从左上角的图我们可以看出，</a:t>
            </a:r>
            <a:r>
              <a:rPr lang="en-US" altLang="zh-CN" dirty="0" smtClean="0"/>
              <a:t>QMDCT</a:t>
            </a:r>
            <a:r>
              <a:rPr lang="zh-CN" altLang="en-US" dirty="0" smtClean="0"/>
              <a:t>系数可以近似为一种广义的高斯分布，具有较为理想的统计分布，不同的隐写算法会对这一分布带来不同程度的破坏，因此以</a:t>
            </a:r>
            <a:r>
              <a:rPr lang="en-US" altLang="zh-CN" dirty="0" smtClean="0"/>
              <a:t>QMDCT</a:t>
            </a:r>
            <a:r>
              <a:rPr lang="zh-CN" altLang="en-US" dirty="0" smtClean="0"/>
              <a:t>系数作为分析对象是可行的</a:t>
            </a:r>
            <a:endParaRPr lang="en-US" altLang="zh-CN" dirty="0" smtClean="0"/>
          </a:p>
          <a:p>
            <a:r>
              <a:rPr lang="zh-CN" altLang="en-US" dirty="0" smtClean="0"/>
              <a:t>音频信号本身是一维的，为了能够将更多已经成功应用于图像隐写分析中的优秀算法引入音频隐写分析，可以将</a:t>
            </a:r>
            <a:r>
              <a:rPr lang="en-US" altLang="zh-CN" dirty="0" smtClean="0"/>
              <a:t>QMDCT</a:t>
            </a:r>
            <a:r>
              <a:rPr lang="zh-CN" altLang="en-US" dirty="0" smtClean="0"/>
              <a:t>系数二维化</a:t>
            </a:r>
            <a:endParaRPr lang="en-US" altLang="zh-CN" dirty="0" smtClean="0"/>
          </a:p>
          <a:p>
            <a:r>
              <a:rPr lang="zh-CN" altLang="en-US" dirty="0" smtClean="0"/>
              <a:t>在</a:t>
            </a:r>
            <a:r>
              <a:rPr lang="en-US" altLang="zh-CN" dirty="0" smtClean="0"/>
              <a:t>MP3</a:t>
            </a:r>
            <a:r>
              <a:rPr lang="zh-CN" altLang="en-US" dirty="0" smtClean="0"/>
              <a:t>编码过程中，一个音频帧包含两个颗粒，一个颗粒又包含两个声道</a:t>
            </a:r>
            <a:endParaRPr lang="en-US" altLang="zh-CN" dirty="0" smtClean="0"/>
          </a:p>
          <a:p>
            <a:r>
              <a:rPr lang="zh-CN" altLang="en-US" dirty="0" smtClean="0"/>
              <a:t>因此，按照右图所示所示对</a:t>
            </a:r>
            <a:r>
              <a:rPr lang="en-US" altLang="zh-CN" dirty="0" smtClean="0"/>
              <a:t>QMDCT</a:t>
            </a:r>
            <a:r>
              <a:rPr lang="zh-CN" altLang="en-US" dirty="0" smtClean="0"/>
              <a:t>系数逐帧进行拼接，得到如下形式的</a:t>
            </a:r>
            <a:r>
              <a:rPr lang="en-US" altLang="zh-CN" dirty="0" smtClean="0"/>
              <a:t>QMDCT</a:t>
            </a:r>
            <a:r>
              <a:rPr lang="zh-CN" altLang="en-US" dirty="0" smtClean="0"/>
              <a:t>系数矩阵</a:t>
            </a:r>
            <a:endParaRPr lang="en-US" altLang="zh-CN" dirty="0" smtClean="0"/>
          </a:p>
          <a:p>
            <a:r>
              <a:rPr lang="zh-CN" altLang="en-US" dirty="0" smtClean="0"/>
              <a:t>由于零区的</a:t>
            </a:r>
            <a:r>
              <a:rPr lang="en-US" altLang="zh-CN" dirty="0" smtClean="0"/>
              <a:t>QMDCT</a:t>
            </a:r>
            <a:r>
              <a:rPr lang="zh-CN" altLang="en-US" dirty="0" smtClean="0"/>
              <a:t>系数全部为</a:t>
            </a:r>
            <a:r>
              <a:rPr lang="en-US" altLang="zh-CN" dirty="0" smtClean="0"/>
              <a:t>0</a:t>
            </a:r>
            <a:r>
              <a:rPr lang="zh-CN" altLang="en-US" dirty="0" smtClean="0"/>
              <a:t>，这些系数既不会参与</a:t>
            </a:r>
            <a:r>
              <a:rPr lang="en-US" altLang="zh-CN" dirty="0" smtClean="0"/>
              <a:t>Huffman</a:t>
            </a:r>
            <a:r>
              <a:rPr lang="zh-CN" altLang="en-US" dirty="0" smtClean="0"/>
              <a:t>编码，也不会被隐写算法所修改，因此在进行隐写分析时可以将去全部去除</a:t>
            </a:r>
            <a:endParaRPr lang="en-US" altLang="zh-CN" dirty="0" smtClean="0"/>
          </a:p>
          <a:p>
            <a:r>
              <a:rPr lang="zh-CN" altLang="en-US" dirty="0" smtClean="0"/>
              <a:t>不同比特率的零区大小是不同的，而且，去除部分小值区的</a:t>
            </a:r>
            <a:r>
              <a:rPr lang="en-US" altLang="zh-CN" dirty="0" smtClean="0"/>
              <a:t>QMDCT</a:t>
            </a:r>
            <a:r>
              <a:rPr lang="zh-CN" altLang="en-US" dirty="0" smtClean="0"/>
              <a:t>系数对最终的检测精度影响也不会太大</a:t>
            </a:r>
            <a:endParaRPr lang="en-US" altLang="zh-CN" dirty="0" smtClean="0"/>
          </a:p>
          <a:p>
            <a:r>
              <a:rPr lang="zh-CN" altLang="en-US" dirty="0" smtClean="0"/>
              <a:t>基于检测性能和计算代价的考虑，最终我们</a:t>
            </a:r>
            <a:r>
              <a:rPr lang="en-US" altLang="zh-CN" dirty="0" smtClean="0"/>
              <a:t>QMDCT</a:t>
            </a:r>
            <a:r>
              <a:rPr lang="zh-CN" altLang="en-US" dirty="0" smtClean="0"/>
              <a:t>系数矩阵规模控制在</a:t>
            </a:r>
            <a:r>
              <a:rPr lang="en-US" altLang="zh-CN" dirty="0" smtClean="0"/>
              <a:t>200 x 400</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8</a:t>
            </a:fld>
            <a:endParaRPr lang="zh-CN" altLang="en-US"/>
          </a:p>
        </p:txBody>
      </p:sp>
    </p:spTree>
    <p:extLst>
      <p:ext uri="{BB962C8B-B14F-4D97-AF65-F5344CB8AC3E}">
        <p14:creationId xmlns:p14="http://schemas.microsoft.com/office/powerpoint/2010/main" val="395921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隐写信号相比于图像或音频内容信号本身是比较微弱的，可以看做是一种高频噪声</a:t>
            </a:r>
            <a:r>
              <a:rPr lang="zh-CN" altLang="en-US" dirty="0" smtClean="0"/>
              <a:t>，可以通过高通滤波器对隐写信号进行放大以提升算法对隐写信号的敏感性</a:t>
            </a:r>
            <a:endParaRPr lang="en-US" altLang="zh-CN" dirty="0" smtClean="0"/>
          </a:p>
          <a:p>
            <a:r>
              <a:rPr lang="en-US" altLang="zh-CN" dirty="0" smtClean="0"/>
              <a:t>KV</a:t>
            </a:r>
            <a:r>
              <a:rPr lang="zh-CN" altLang="en-US" dirty="0" smtClean="0"/>
              <a:t>核是一种广泛应用于图像隐写分析的滤波</a:t>
            </a:r>
            <a:r>
              <a:rPr lang="zh-CN" altLang="en-US" dirty="0" smtClean="0"/>
              <a:t>核</a:t>
            </a:r>
            <a:endParaRPr lang="en-US" altLang="zh-CN" dirty="0" smtClean="0"/>
          </a:p>
          <a:p>
            <a:r>
              <a:rPr lang="zh-CN" altLang="en-US" dirty="0" smtClean="0"/>
              <a:t>但是</a:t>
            </a:r>
            <a:r>
              <a:rPr lang="zh-CN" altLang="en-US" dirty="0" smtClean="0"/>
              <a:t>音频信号与图像信号具有不同的统计特性，</a:t>
            </a:r>
            <a:r>
              <a:rPr lang="en-US" altLang="zh-CN" dirty="0" smtClean="0"/>
              <a:t>KV</a:t>
            </a:r>
            <a:r>
              <a:rPr lang="zh-CN" altLang="en-US" dirty="0" smtClean="0"/>
              <a:t>核应用在音频隐写分析中无法获得较为理想的效果</a:t>
            </a:r>
            <a:endParaRPr lang="zh-CN" altLang="en-US" dirty="0"/>
          </a:p>
        </p:txBody>
      </p:sp>
      <p:sp>
        <p:nvSpPr>
          <p:cNvPr id="4" name="灯片编号占位符 3"/>
          <p:cNvSpPr>
            <a:spLocks noGrp="1"/>
          </p:cNvSpPr>
          <p:nvPr>
            <p:ph type="sldNum" sz="quarter" idx="10"/>
          </p:nvPr>
        </p:nvSpPr>
        <p:spPr/>
        <p:txBody>
          <a:bodyPr/>
          <a:lstStyle/>
          <a:p>
            <a:pPr>
              <a:defRPr/>
            </a:pPr>
            <a:fld id="{4B3FEF6C-9F86-48E0-AF9C-411AB6BF5998}" type="slidenum">
              <a:rPr lang="zh-CN" altLang="en-US" smtClean="0"/>
              <a:pPr>
                <a:defRPr/>
              </a:pPr>
              <a:t>9</a:t>
            </a:fld>
            <a:endParaRPr lang="zh-CN" altLang="en-US"/>
          </a:p>
        </p:txBody>
      </p:sp>
    </p:spTree>
    <p:extLst>
      <p:ext uri="{BB962C8B-B14F-4D97-AF65-F5344CB8AC3E}">
        <p14:creationId xmlns:p14="http://schemas.microsoft.com/office/powerpoint/2010/main" val="1706760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剪去单角的矩形 3"/>
          <p:cNvSpPr/>
          <p:nvPr userDrawn="1"/>
        </p:nvSpPr>
        <p:spPr bwMode="auto">
          <a:xfrm>
            <a:off x="0" y="1"/>
            <a:ext cx="9144000" cy="3299412"/>
          </a:xfrm>
          <a:prstGeom prst="snip1Rect">
            <a:avLst>
              <a:gd name="adj" fmla="val 50000"/>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sp>
        <p:nvSpPr>
          <p:cNvPr id="5" name="等腰三角形 4"/>
          <p:cNvSpPr/>
          <p:nvPr userDrawn="1"/>
        </p:nvSpPr>
        <p:spPr bwMode="auto">
          <a:xfrm rot="10800000">
            <a:off x="7687444" y="-5614"/>
            <a:ext cx="1456557" cy="1555596"/>
          </a:xfrm>
          <a:prstGeom prst="triangle">
            <a:avLst>
              <a:gd name="adj" fmla="val 0"/>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r="74118" b="13667"/>
          <a:stretch>
            <a:fillRect/>
          </a:stretch>
        </p:blipFill>
        <p:spPr bwMode="auto">
          <a:xfrm>
            <a:off x="193676" y="3429000"/>
            <a:ext cx="8969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090614" y="3624263"/>
            <a:ext cx="3176587" cy="544512"/>
          </a:xfrm>
          <a:prstGeom prst="rect">
            <a:avLst/>
          </a:prstGeom>
          <a:noFill/>
        </p:spPr>
        <p:txBody>
          <a:bodyPr lIns="80147" tIns="40074" rIns="80147" bIns="40074">
            <a:spAutoFit/>
          </a:bodyPr>
          <a:lstStyle/>
          <a:p>
            <a:pPr fontAlgn="auto">
              <a:spcBef>
                <a:spcPts val="0"/>
              </a:spcBef>
              <a:spcAft>
                <a:spcPts val="0"/>
              </a:spcAft>
              <a:defRPr/>
            </a:pPr>
            <a:r>
              <a:rPr lang="zh-CN" altLang="en-US" b="1" kern="500" spc="-88" dirty="0">
                <a:solidFill>
                  <a:srgbClr val="002060"/>
                </a:solidFill>
                <a:latin typeface="华文行楷" pitchFamily="2" charset="-122"/>
                <a:ea typeface="华文行楷" pitchFamily="2" charset="-122"/>
              </a:rPr>
              <a:t>中国科学院 </a:t>
            </a:r>
            <a:r>
              <a:rPr lang="zh-CN" altLang="en-US" sz="1400" b="1" dirty="0">
                <a:solidFill>
                  <a:srgbClr val="002060"/>
                </a:solidFill>
                <a:latin typeface="黑体" pitchFamily="2" charset="-122"/>
                <a:ea typeface="黑体" pitchFamily="2" charset="-122"/>
              </a:rPr>
              <a:t>信息工程研究所</a:t>
            </a:r>
            <a:endParaRPr lang="en-US" altLang="zh-CN" b="1" dirty="0">
              <a:solidFill>
                <a:srgbClr val="002060"/>
              </a:solidFill>
              <a:latin typeface="黑体" pitchFamily="2" charset="-122"/>
              <a:ea typeface="黑体" pitchFamily="2" charset="-122"/>
            </a:endParaRPr>
          </a:p>
          <a:p>
            <a:pPr fontAlgn="auto">
              <a:spcBef>
                <a:spcPts val="0"/>
              </a:spcBef>
              <a:spcAft>
                <a:spcPts val="0"/>
              </a:spcAft>
              <a:defRPr/>
            </a:pPr>
            <a:r>
              <a:rPr lang="en-US" altLang="zh-CN" sz="1100" dirty="0">
                <a:solidFill>
                  <a:srgbClr val="002060"/>
                </a:solidFill>
                <a:latin typeface="黑体" pitchFamily="2" charset="-122"/>
                <a:ea typeface="黑体" pitchFamily="2" charset="-122"/>
              </a:rPr>
              <a:t>INSITUTE OF INFORMATION ENGNEERING CAS</a:t>
            </a:r>
            <a:endParaRPr lang="zh-CN" altLang="en-US" sz="1100" dirty="0">
              <a:solidFill>
                <a:srgbClr val="002060"/>
              </a:solidFill>
              <a:latin typeface="黑体" pitchFamily="2" charset="-122"/>
              <a:ea typeface="黑体" pitchFamily="2" charset="-122"/>
            </a:endParaRPr>
          </a:p>
        </p:txBody>
      </p:sp>
      <p:sp>
        <p:nvSpPr>
          <p:cNvPr id="3" name="副标题 2"/>
          <p:cNvSpPr>
            <a:spLocks noGrp="1"/>
          </p:cNvSpPr>
          <p:nvPr>
            <p:ph type="subTitle" idx="1"/>
          </p:nvPr>
        </p:nvSpPr>
        <p:spPr>
          <a:xfrm>
            <a:off x="1371057" y="4465698"/>
            <a:ext cx="6401886" cy="1172750"/>
          </a:xfrm>
        </p:spPr>
        <p:txBody>
          <a:bodyPr/>
          <a:lstStyle>
            <a:lvl1pPr marL="0" indent="0" algn="ctr">
              <a:buNone/>
              <a:defRPr>
                <a:latin typeface="黑体" pitchFamily="49" charset="-122"/>
                <a:ea typeface="黑体" pitchFamily="49" charset="-122"/>
              </a:defRPr>
            </a:lvl1pPr>
            <a:lvl2pPr marL="400736" indent="0" algn="ctr">
              <a:buNone/>
              <a:defRPr/>
            </a:lvl2pPr>
            <a:lvl3pPr marL="801472" indent="0" algn="ctr">
              <a:buNone/>
              <a:defRPr/>
            </a:lvl3pPr>
            <a:lvl4pPr marL="1202207" indent="0" algn="ctr">
              <a:buNone/>
              <a:defRPr/>
            </a:lvl4pPr>
            <a:lvl5pPr marL="1602943" indent="0" algn="ctr">
              <a:buNone/>
              <a:defRPr/>
            </a:lvl5pPr>
            <a:lvl6pPr marL="2003679" indent="0" algn="ctr">
              <a:buNone/>
              <a:defRPr/>
            </a:lvl6pPr>
            <a:lvl7pPr marL="2404415" indent="0" algn="ctr">
              <a:buNone/>
              <a:defRPr/>
            </a:lvl7pPr>
            <a:lvl8pPr marL="2805151" indent="0" algn="ctr">
              <a:buNone/>
              <a:defRPr/>
            </a:lvl8pPr>
            <a:lvl9pPr marL="3205886" indent="0" algn="ctr">
              <a:buNone/>
              <a:defRPr/>
            </a:lvl9pPr>
          </a:lstStyle>
          <a:p>
            <a:r>
              <a:rPr lang="zh-CN" altLang="en-US"/>
              <a:t>单击此处编辑母版副标题样式</a:t>
            </a:r>
            <a:endParaRPr lang="zh-CN" altLang="en-US" dirty="0"/>
          </a:p>
        </p:txBody>
      </p:sp>
      <p:sp>
        <p:nvSpPr>
          <p:cNvPr id="2" name="标题 1"/>
          <p:cNvSpPr>
            <a:spLocks noGrp="1"/>
          </p:cNvSpPr>
          <p:nvPr>
            <p:ph type="ctrTitle"/>
          </p:nvPr>
        </p:nvSpPr>
        <p:spPr>
          <a:xfrm>
            <a:off x="685529" y="1679571"/>
            <a:ext cx="7772943" cy="1470086"/>
          </a:xfrm>
        </p:spPr>
        <p:txBody>
          <a:bodyPr/>
          <a:lstStyle>
            <a:lvl1pPr>
              <a:defRPr sz="4500" b="1">
                <a:solidFill>
                  <a:srgbClr val="C00000"/>
                </a:solidFill>
                <a:effectLst/>
                <a:latin typeface="黑体" pitchFamily="49" charset="-122"/>
                <a:ea typeface="黑体" pitchFamily="49" charset="-122"/>
              </a:defRPr>
            </a:lvl1pPr>
          </a:lstStyle>
          <a:p>
            <a:r>
              <a:rPr lang="zh-CN" altLang="en-US"/>
              <a:t>单击此处编辑母版标题样式</a:t>
            </a:r>
            <a:endParaRPr lang="zh-CN" altLang="en-US" dirty="0"/>
          </a:p>
        </p:txBody>
      </p:sp>
      <p:sp>
        <p:nvSpPr>
          <p:cNvPr id="8"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9"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dirty="0"/>
          </a:p>
        </p:txBody>
      </p:sp>
      <p:sp>
        <p:nvSpPr>
          <p:cNvPr id="10"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16A3D8BA-2348-4D3C-967E-8116A31E17AC}" type="slidenum">
              <a:rPr lang="zh-CN" altLang="en-US"/>
              <a:pPr>
                <a:defRPr/>
              </a:pPr>
              <a:t>‹#›</a:t>
            </a:fld>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36096" y="3477737"/>
            <a:ext cx="2747580" cy="837564"/>
          </a:xfrm>
          <a:prstGeom prst="rect">
            <a:avLst/>
          </a:prstGeom>
        </p:spPr>
      </p:pic>
    </p:spTree>
    <p:extLst>
      <p:ext uri="{BB962C8B-B14F-4D97-AF65-F5344CB8AC3E}">
        <p14:creationId xmlns:p14="http://schemas.microsoft.com/office/powerpoint/2010/main" val="396146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Rectangle 87"/>
          <p:cNvSpPr>
            <a:spLocks noChangeArrowheads="1"/>
          </p:cNvSpPr>
          <p:nvPr/>
        </p:nvSpPr>
        <p:spPr bwMode="gray">
          <a:xfrm>
            <a:off x="0" y="1795465"/>
            <a:ext cx="9144000" cy="2503487"/>
          </a:xfrm>
          <a:prstGeom prst="rect">
            <a:avLst/>
          </a:prstGeom>
          <a:gradFill rotWithShape="1">
            <a:gsLst>
              <a:gs pos="0">
                <a:schemeClr val="tx2">
                  <a:gamma/>
                  <a:shade val="46275"/>
                  <a:invGamma/>
                </a:schemeClr>
              </a:gs>
              <a:gs pos="100000">
                <a:schemeClr val="tx2"/>
              </a:gs>
            </a:gsLst>
            <a:lin ang="0" scaled="1"/>
          </a:gradFill>
          <a:ln w="9525">
            <a:noFill/>
            <a:miter lim="800000"/>
            <a:headEnd/>
            <a:tailEnd/>
          </a:ln>
          <a:effectLst/>
        </p:spPr>
        <p:txBody>
          <a:bodyPr wrap="none" anchor="ctr"/>
          <a:lstStyle/>
          <a:p>
            <a:pPr>
              <a:defRPr/>
            </a:pPr>
            <a:endParaRPr lang="zh-CN" altLang="en-US"/>
          </a:p>
        </p:txBody>
      </p:sp>
      <p:sp>
        <p:nvSpPr>
          <p:cNvPr id="4" name="Text Box 11"/>
          <p:cNvSpPr txBox="1">
            <a:spLocks noChangeArrowheads="1"/>
          </p:cNvSpPr>
          <p:nvPr/>
        </p:nvSpPr>
        <p:spPr bwMode="gray">
          <a:xfrm>
            <a:off x="0" y="461965"/>
            <a:ext cx="1098550" cy="427037"/>
          </a:xfrm>
          <a:prstGeom prst="rect">
            <a:avLst/>
          </a:prstGeom>
          <a:noFill/>
          <a:ln w="9525">
            <a:noFill/>
            <a:miter lim="800000"/>
            <a:headEnd/>
            <a:tailEnd/>
          </a:ln>
        </p:spPr>
        <p:txBody>
          <a:bodyPr>
            <a:spAutoFit/>
          </a:bodyPr>
          <a:lstStyle>
            <a:lvl1pPr>
              <a:defRPr b="1">
                <a:solidFill>
                  <a:schemeClr val="tx1"/>
                </a:solidFill>
                <a:latin typeface="Arial" pitchFamily="34" charset="0"/>
                <a:ea typeface="宋体" pitchFamily="2" charset="-122"/>
              </a:defRPr>
            </a:lvl1pPr>
            <a:lvl2pPr marL="742950" indent="-285750">
              <a:defRPr b="1">
                <a:solidFill>
                  <a:schemeClr val="tx1"/>
                </a:solidFill>
                <a:latin typeface="Arial" pitchFamily="34" charset="0"/>
                <a:ea typeface="宋体" pitchFamily="2" charset="-122"/>
              </a:defRPr>
            </a:lvl2pPr>
            <a:lvl3pPr marL="1143000" indent="-228600">
              <a:defRPr b="1">
                <a:solidFill>
                  <a:schemeClr val="tx1"/>
                </a:solidFill>
                <a:latin typeface="Arial" pitchFamily="34" charset="0"/>
                <a:ea typeface="宋体" pitchFamily="2" charset="-122"/>
              </a:defRPr>
            </a:lvl3pPr>
            <a:lvl4pPr marL="1600200" indent="-228600">
              <a:defRPr b="1">
                <a:solidFill>
                  <a:schemeClr val="tx1"/>
                </a:solidFill>
                <a:latin typeface="Arial" pitchFamily="34" charset="0"/>
                <a:ea typeface="宋体" pitchFamily="2" charset="-122"/>
              </a:defRPr>
            </a:lvl4pPr>
            <a:lvl5pPr marL="2057400" indent="-228600">
              <a:defRPr b="1">
                <a:solidFill>
                  <a:schemeClr val="tx1"/>
                </a:solidFill>
                <a:latin typeface="Arial" pitchFamily="34" charset="0"/>
                <a:ea typeface="宋体" pitchFamily="2" charset="-122"/>
              </a:defRPr>
            </a:lvl5pPr>
            <a:lvl6pPr marL="2514600" indent="-228600" fontAlgn="base">
              <a:spcBef>
                <a:spcPct val="0"/>
              </a:spcBef>
              <a:spcAft>
                <a:spcPct val="0"/>
              </a:spcAft>
              <a:defRPr b="1">
                <a:solidFill>
                  <a:schemeClr val="tx1"/>
                </a:solidFill>
                <a:latin typeface="Arial" pitchFamily="34" charset="0"/>
                <a:ea typeface="宋体" pitchFamily="2" charset="-122"/>
              </a:defRPr>
            </a:lvl6pPr>
            <a:lvl7pPr marL="2971800" indent="-228600" fontAlgn="base">
              <a:spcBef>
                <a:spcPct val="0"/>
              </a:spcBef>
              <a:spcAft>
                <a:spcPct val="0"/>
              </a:spcAft>
              <a:defRPr b="1">
                <a:solidFill>
                  <a:schemeClr val="tx1"/>
                </a:solidFill>
                <a:latin typeface="Arial" pitchFamily="34" charset="0"/>
                <a:ea typeface="宋体" pitchFamily="2" charset="-122"/>
              </a:defRPr>
            </a:lvl7pPr>
            <a:lvl8pPr marL="3429000" indent="-228600" fontAlgn="base">
              <a:spcBef>
                <a:spcPct val="0"/>
              </a:spcBef>
              <a:spcAft>
                <a:spcPct val="0"/>
              </a:spcAft>
              <a:defRPr b="1">
                <a:solidFill>
                  <a:schemeClr val="tx1"/>
                </a:solidFill>
                <a:latin typeface="Arial" pitchFamily="34" charset="0"/>
                <a:ea typeface="宋体" pitchFamily="2" charset="-122"/>
              </a:defRPr>
            </a:lvl8pPr>
            <a:lvl9pPr marL="3886200" indent="-228600" fontAlgn="base">
              <a:spcBef>
                <a:spcPct val="0"/>
              </a:spcBef>
              <a:spcAft>
                <a:spcPct val="0"/>
              </a:spcAft>
              <a:defRPr b="1">
                <a:solidFill>
                  <a:schemeClr val="tx1"/>
                </a:solidFill>
                <a:latin typeface="Arial" pitchFamily="34" charset="0"/>
                <a:ea typeface="宋体" pitchFamily="2" charset="-122"/>
              </a:defRPr>
            </a:lvl9pPr>
          </a:lstStyle>
          <a:p>
            <a:pPr algn="ctr">
              <a:spcBef>
                <a:spcPct val="50000"/>
              </a:spcBef>
              <a:defRPr/>
            </a:pPr>
            <a:r>
              <a:rPr lang="en-US" altLang="zh-CN" sz="2200">
                <a:solidFill>
                  <a:srgbClr val="FFFFFF"/>
                </a:solidFill>
                <a:latin typeface="Times New Roman" pitchFamily="18" charset="0"/>
              </a:rPr>
              <a:t>LOGO</a:t>
            </a:r>
          </a:p>
        </p:txBody>
      </p:sp>
      <p:pic>
        <p:nvPicPr>
          <p:cNvPr id="5" name="Picture 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6988"/>
            <a:ext cx="9144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2267745" y="1981200"/>
            <a:ext cx="6723856" cy="2057400"/>
          </a:xfrm>
        </p:spPr>
        <p:txBody>
          <a:bodyPr/>
          <a:lstStyle>
            <a:lvl1pPr algn="r">
              <a:defRPr sz="4400"/>
            </a:lvl1pPr>
          </a:lstStyle>
          <a:p>
            <a:endParaRPr lang="en-US" altLang="zh-CN" dirty="0"/>
          </a:p>
        </p:txBody>
      </p:sp>
    </p:spTree>
    <p:extLst>
      <p:ext uri="{BB962C8B-B14F-4D97-AF65-F5344CB8AC3E}">
        <p14:creationId xmlns:p14="http://schemas.microsoft.com/office/powerpoint/2010/main" val="396033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389CF-B365-42CA-A63D-0DF5B79303CD}" type="slidenum">
              <a:rPr lang="en-US" altLang="zh-CN"/>
              <a:pPr>
                <a:defRPr/>
              </a:pPr>
              <a:t>‹#›</a:t>
            </a:fld>
            <a:endParaRPr lang="en-US" altLang="zh-CN"/>
          </a:p>
        </p:txBody>
      </p:sp>
    </p:spTree>
    <p:extLst>
      <p:ext uri="{BB962C8B-B14F-4D97-AF65-F5344CB8AC3E}">
        <p14:creationId xmlns:p14="http://schemas.microsoft.com/office/powerpoint/2010/main" val="90836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9BEF505-A033-4B7C-9B26-7CF6C6F041E9}" type="slidenum">
              <a:rPr lang="en-US" altLang="zh-CN"/>
              <a:pPr>
                <a:defRPr/>
              </a:pPr>
              <a:t>‹#›</a:t>
            </a:fld>
            <a:endParaRPr lang="en-US" altLang="zh-CN"/>
          </a:p>
        </p:txBody>
      </p:sp>
    </p:spTree>
    <p:extLst>
      <p:ext uri="{BB962C8B-B14F-4D97-AF65-F5344CB8AC3E}">
        <p14:creationId xmlns:p14="http://schemas.microsoft.com/office/powerpoint/2010/main" val="1814101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FF41DBC-53F7-4730-A3DF-93FD5D155B16}" type="slidenum">
              <a:rPr lang="en-US" altLang="zh-CN"/>
              <a:pPr>
                <a:defRPr/>
              </a:pPr>
              <a:t>‹#›</a:t>
            </a:fld>
            <a:endParaRPr lang="en-US" altLang="zh-CN"/>
          </a:p>
        </p:txBody>
      </p:sp>
    </p:spTree>
    <p:extLst>
      <p:ext uri="{BB962C8B-B14F-4D97-AF65-F5344CB8AC3E}">
        <p14:creationId xmlns:p14="http://schemas.microsoft.com/office/powerpoint/2010/main" val="1675916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4031E0C-5C2A-4B4E-A72A-8ABE9BDA50F9}" type="slidenum">
              <a:rPr lang="en-US" altLang="zh-CN"/>
              <a:pPr>
                <a:defRPr/>
              </a:pPr>
              <a:t>‹#›</a:t>
            </a:fld>
            <a:endParaRPr lang="en-US" altLang="zh-CN"/>
          </a:p>
        </p:txBody>
      </p:sp>
    </p:spTree>
    <p:extLst>
      <p:ext uri="{BB962C8B-B14F-4D97-AF65-F5344CB8AC3E}">
        <p14:creationId xmlns:p14="http://schemas.microsoft.com/office/powerpoint/2010/main" val="892923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D8F73BB-6534-49DB-A912-570A66340CE7}" type="slidenum">
              <a:rPr lang="en-US" altLang="zh-CN"/>
              <a:pPr>
                <a:defRPr/>
              </a:pPr>
              <a:t>‹#›</a:t>
            </a:fld>
            <a:endParaRPr lang="en-US" altLang="zh-CN"/>
          </a:p>
        </p:txBody>
      </p:sp>
    </p:spTree>
    <p:extLst>
      <p:ext uri="{BB962C8B-B14F-4D97-AF65-F5344CB8AC3E}">
        <p14:creationId xmlns:p14="http://schemas.microsoft.com/office/powerpoint/2010/main" val="189741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8C9B8E72-E1A9-4949-BAE0-97B92BF295A8}" type="slidenum">
              <a:rPr lang="en-US" altLang="zh-CN"/>
              <a:pPr>
                <a:defRPr/>
              </a:pPr>
              <a:t>‹#›</a:t>
            </a:fld>
            <a:endParaRPr lang="en-US" altLang="zh-CN"/>
          </a:p>
        </p:txBody>
      </p:sp>
    </p:spTree>
    <p:extLst>
      <p:ext uri="{BB962C8B-B14F-4D97-AF65-F5344CB8AC3E}">
        <p14:creationId xmlns:p14="http://schemas.microsoft.com/office/powerpoint/2010/main" val="121755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B558BF6-0EEB-45A5-B97A-4600BAAE40D9}" type="slidenum">
              <a:rPr lang="en-US" altLang="zh-CN"/>
              <a:pPr>
                <a:defRPr/>
              </a:pPr>
              <a:t>‹#›</a:t>
            </a:fld>
            <a:endParaRPr lang="en-US" altLang="zh-CN"/>
          </a:p>
        </p:txBody>
      </p:sp>
    </p:spTree>
    <p:extLst>
      <p:ext uri="{BB962C8B-B14F-4D97-AF65-F5344CB8AC3E}">
        <p14:creationId xmlns:p14="http://schemas.microsoft.com/office/powerpoint/2010/main" val="262737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86A59F7-0AD0-4F8A-A970-9465BC3A782F}" type="slidenum">
              <a:rPr lang="en-US" altLang="zh-CN"/>
              <a:pPr>
                <a:defRPr/>
              </a:pPr>
              <a:t>‹#›</a:t>
            </a:fld>
            <a:endParaRPr lang="en-US" altLang="zh-CN"/>
          </a:p>
        </p:txBody>
      </p:sp>
    </p:spTree>
    <p:extLst>
      <p:ext uri="{BB962C8B-B14F-4D97-AF65-F5344CB8AC3E}">
        <p14:creationId xmlns:p14="http://schemas.microsoft.com/office/powerpoint/2010/main" val="504020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BF0C6E4-0DF9-449B-B0B4-F581065B2867}" type="slidenum">
              <a:rPr lang="en-US" altLang="zh-CN"/>
              <a:pPr>
                <a:defRPr/>
              </a:pPr>
              <a:t>‹#›</a:t>
            </a:fld>
            <a:endParaRPr lang="en-US" altLang="zh-CN"/>
          </a:p>
        </p:txBody>
      </p:sp>
    </p:spTree>
    <p:extLst>
      <p:ext uri="{BB962C8B-B14F-4D97-AF65-F5344CB8AC3E}">
        <p14:creationId xmlns:p14="http://schemas.microsoft.com/office/powerpoint/2010/main" val="234958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平行四边形 4"/>
          <p:cNvSpPr/>
          <p:nvPr userDrawn="1"/>
        </p:nvSpPr>
        <p:spPr bwMode="auto">
          <a:xfrm flipV="1">
            <a:off x="-125057" y="732338"/>
            <a:ext cx="9394114" cy="108535"/>
          </a:xfrm>
          <a:prstGeom prst="parallelogram">
            <a:avLst>
              <a:gd name="adj" fmla="val 97953"/>
            </a:avLst>
          </a:prstGeom>
          <a:gradFill flip="none" rotWithShape="1">
            <a:gsLst>
              <a:gs pos="0">
                <a:srgbClr val="0060AF"/>
              </a:gs>
              <a:gs pos="80000">
                <a:srgbClr val="ED710D"/>
              </a:gs>
              <a:gs pos="100000">
                <a:srgbClr val="EF9D00"/>
              </a:gs>
              <a:gs pos="99000">
                <a:schemeClr val="bg1"/>
              </a:gs>
            </a:gsLst>
            <a:lin ang="2700000" scaled="0"/>
            <a:tileRect/>
          </a:gradFill>
          <a:ln>
            <a:headEnd type="none" w="med" len="med"/>
            <a:tailEnd type="none" w="med" len="med"/>
          </a:ln>
          <a:effectLst>
            <a:softEdge rad="317500"/>
          </a:effectLst>
        </p:spPr>
        <p:style>
          <a:lnRef idx="0">
            <a:schemeClr val="accent1"/>
          </a:lnRef>
          <a:fillRef idx="3">
            <a:schemeClr val="accent1"/>
          </a:fillRef>
          <a:effectRef idx="3">
            <a:schemeClr val="accent1"/>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0791" r="74432" b="13667"/>
          <a:stretch>
            <a:fillRect/>
          </a:stretch>
        </p:blipFill>
        <p:spPr bwMode="auto">
          <a:xfrm>
            <a:off x="8410576" y="0"/>
            <a:ext cx="7334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457472" y="837256"/>
            <a:ext cx="8229057" cy="5289303"/>
          </a:xfrm>
        </p:spPr>
        <p:txBody>
          <a:bodyPr/>
          <a:lstStyle>
            <a:lvl1pPr eaLnBrk="1" latinLnBrk="1" hangingPunct="1">
              <a:lnSpc>
                <a:spcPct val="114000"/>
              </a:lnSpc>
              <a:buClr>
                <a:srgbClr val="FF0000"/>
              </a:buClr>
              <a:buFont typeface="Wingdings" pitchFamily="2" charset="2"/>
              <a:buChar char="u"/>
              <a:defRPr b="1">
                <a:solidFill>
                  <a:srgbClr val="0000CC"/>
                </a:solidFill>
                <a:latin typeface="微软雅黑" panose="020B0503020204020204" pitchFamily="34" charset="-122"/>
                <a:ea typeface="微软雅黑" panose="020B0503020204020204" pitchFamily="34" charset="-122"/>
              </a:defRPr>
            </a:lvl1pPr>
            <a:lvl2pPr marL="742950" indent="-284163" eaLnBrk="1" latinLnBrk="1" hangingPunct="1">
              <a:lnSpc>
                <a:spcPct val="114000"/>
              </a:lnSpc>
              <a:buClr>
                <a:srgbClr val="FF0000"/>
              </a:buClr>
              <a:buFont typeface="Wingdings" pitchFamily="2" charset="2"/>
              <a:buChar char="Ø"/>
              <a:defRPr b="1">
                <a:solidFill>
                  <a:srgbClr val="0000CC"/>
                </a:solidFill>
                <a:latin typeface="微软雅黑" panose="020B0503020204020204" pitchFamily="34" charset="-122"/>
                <a:ea typeface="微软雅黑" panose="020B0503020204020204" pitchFamily="34" charset="-122"/>
              </a:defRPr>
            </a:lvl2pPr>
            <a:lvl3pPr marL="1365007" indent="-450828" eaLnBrk="1" latinLnBrk="1" hangingPunct="1">
              <a:lnSpc>
                <a:spcPct val="114000"/>
              </a:lnSpc>
              <a:buClr>
                <a:srgbClr val="FF0000"/>
              </a:buClr>
              <a:buFont typeface="Wingdings" panose="05000000000000000000" pitchFamily="2" charset="2"/>
              <a:buChar char="ü"/>
              <a:defRPr b="1">
                <a:solidFill>
                  <a:srgbClr val="0000CC"/>
                </a:solidFill>
                <a:latin typeface="微软雅黑" panose="020B0503020204020204" pitchFamily="34" charset="-122"/>
                <a:ea typeface="微软雅黑" panose="020B0503020204020204" pitchFamily="34" charset="-122"/>
              </a:defRPr>
            </a:lvl3pPr>
            <a:lvl4pPr eaLnBrk="1" latinLnBrk="1" hangingPunct="1">
              <a:lnSpc>
                <a:spcPct val="114000"/>
              </a:lnSpc>
              <a:defRPr b="1">
                <a:solidFill>
                  <a:srgbClr val="0000CC"/>
                </a:solidFill>
                <a:latin typeface="微软雅黑" panose="020B0503020204020204" pitchFamily="34" charset="-122"/>
                <a:ea typeface="微软雅黑" panose="020B0503020204020204" pitchFamily="34" charset="-122"/>
              </a:defRPr>
            </a:lvl4pPr>
            <a:lvl5pPr eaLnBrk="1" latinLnBrk="1" hangingPunct="1">
              <a:lnSpc>
                <a:spcPct val="114000"/>
              </a:lnSpc>
              <a:defRPr b="1">
                <a:solidFill>
                  <a:srgbClr val="0000CC"/>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57472" y="0"/>
            <a:ext cx="8229057" cy="750888"/>
          </a:xfrm>
        </p:spPr>
        <p:txBody>
          <a:bodyPr/>
          <a:lstStyle>
            <a:lvl1pPr algn="l">
              <a:defRPr sz="36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Rectangle 4"/>
          <p:cNvSpPr>
            <a:spLocks noGrp="1" noChangeArrowheads="1"/>
          </p:cNvSpPr>
          <p:nvPr>
            <p:ph type="dt" sz="half" idx="14"/>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9" name="Rectangle 5"/>
          <p:cNvSpPr>
            <a:spLocks noGrp="1" noChangeArrowheads="1"/>
          </p:cNvSpPr>
          <p:nvPr>
            <p:ph type="ftr" sz="quarter" idx="15"/>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0" name="Rectangle 6"/>
          <p:cNvSpPr>
            <a:spLocks noGrp="1" noChangeArrowheads="1"/>
          </p:cNvSpPr>
          <p:nvPr>
            <p:ph type="sldNum" sz="quarter" idx="16"/>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800" b="1">
                <a:latin typeface="微软雅黑" panose="020B0503020204020204" pitchFamily="34" charset="-122"/>
                <a:ea typeface="微软雅黑" panose="020B0503020204020204" pitchFamily="34" charset="-122"/>
              </a:defRPr>
            </a:lvl1pPr>
          </a:lstStyle>
          <a:p>
            <a:pPr>
              <a:defRPr/>
            </a:pPr>
            <a:fld id="{E4DBF3B6-D032-4E48-8A01-6151EB51CDE6}" type="slidenum">
              <a:rPr lang="zh-CN" altLang="en-US" smtClean="0"/>
              <a:pPr>
                <a:defRPr/>
              </a:pPr>
              <a:t>‹#›</a:t>
            </a:fld>
            <a:endParaRPr 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199481"/>
            <a:ext cx="2160240" cy="658521"/>
          </a:xfrm>
          <a:prstGeom prst="rect">
            <a:avLst/>
          </a:prstGeom>
        </p:spPr>
      </p:pic>
    </p:spTree>
    <p:extLst>
      <p:ext uri="{BB962C8B-B14F-4D97-AF65-F5344CB8AC3E}">
        <p14:creationId xmlns:p14="http://schemas.microsoft.com/office/powerpoint/2010/main" val="1710332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E1670A-6A12-439A-B5E9-FF0D9D883582}" type="slidenum">
              <a:rPr lang="en-US" altLang="zh-CN"/>
              <a:pPr>
                <a:defRPr/>
              </a:pPr>
              <a:t>‹#›</a:t>
            </a:fld>
            <a:endParaRPr lang="en-US" altLang="zh-CN"/>
          </a:p>
        </p:txBody>
      </p:sp>
    </p:spTree>
    <p:extLst>
      <p:ext uri="{BB962C8B-B14F-4D97-AF65-F5344CB8AC3E}">
        <p14:creationId xmlns:p14="http://schemas.microsoft.com/office/powerpoint/2010/main" val="4283504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3D95019-B374-4550-ACB0-6AAA5408AF6A}" type="slidenum">
              <a:rPr lang="en-US" altLang="zh-CN"/>
              <a:pPr>
                <a:defRPr/>
              </a:pPr>
              <a:t>‹#›</a:t>
            </a:fld>
            <a:endParaRPr lang="en-US" altLang="zh-CN"/>
          </a:p>
        </p:txBody>
      </p:sp>
    </p:spTree>
    <p:extLst>
      <p:ext uri="{BB962C8B-B14F-4D97-AF65-F5344CB8AC3E}">
        <p14:creationId xmlns:p14="http://schemas.microsoft.com/office/powerpoint/2010/main" val="374555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24400"/>
          </a:xfrm>
        </p:spPr>
        <p:txBody>
          <a:bodyPr/>
          <a:lstStyle/>
          <a:p>
            <a:pPr lvl="0"/>
            <a:r>
              <a:rPr lang="zh-CN" altLang="en-US" noProof="0"/>
              <a:t>单击图标添加图表</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FE6A0F5-4D0F-4143-A2A4-5345B0E44C63}" type="slidenum">
              <a:rPr lang="en-US" altLang="zh-CN"/>
              <a:pPr>
                <a:defRPr/>
              </a:pPr>
              <a:t>‹#›</a:t>
            </a:fld>
            <a:endParaRPr lang="en-US" altLang="zh-CN"/>
          </a:p>
        </p:txBody>
      </p:sp>
    </p:spTree>
    <p:extLst>
      <p:ext uri="{BB962C8B-B14F-4D97-AF65-F5344CB8AC3E}">
        <p14:creationId xmlns:p14="http://schemas.microsoft.com/office/powerpoint/2010/main" val="3721064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24400"/>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A6FE02E-300B-47C0-BFFF-A504D1A52A51}" type="slidenum">
              <a:rPr lang="en-US" altLang="zh-CN"/>
              <a:pPr>
                <a:defRPr/>
              </a:pPr>
              <a:t>‹#›</a:t>
            </a:fld>
            <a:endParaRPr lang="en-US" altLang="zh-CN"/>
          </a:p>
        </p:txBody>
      </p:sp>
    </p:spTree>
    <p:extLst>
      <p:ext uri="{BB962C8B-B14F-4D97-AF65-F5344CB8AC3E}">
        <p14:creationId xmlns:p14="http://schemas.microsoft.com/office/powerpoint/2010/main" val="31161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平行四边形 2"/>
          <p:cNvSpPr/>
          <p:nvPr userDrawn="1"/>
        </p:nvSpPr>
        <p:spPr bwMode="auto">
          <a:xfrm flipV="1">
            <a:off x="-1231276" y="2975444"/>
            <a:ext cx="6230887" cy="388255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sp>
        <p:nvSpPr>
          <p:cNvPr id="4" name="平行四边形 3"/>
          <p:cNvSpPr/>
          <p:nvPr userDrawn="1"/>
        </p:nvSpPr>
        <p:spPr bwMode="auto">
          <a:xfrm flipV="1">
            <a:off x="1639819" y="2975444"/>
            <a:ext cx="11545467" cy="388255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sp>
        <p:nvSpPr>
          <p:cNvPr id="5" name="直角三角形 4"/>
          <p:cNvSpPr/>
          <p:nvPr userDrawn="1"/>
        </p:nvSpPr>
        <p:spPr bwMode="auto">
          <a:xfrm>
            <a:off x="0" y="4530492"/>
            <a:ext cx="2189602" cy="2327508"/>
          </a:xfrm>
          <a:prstGeom prst="rtTriangle">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r="73843" b="13667"/>
          <a:stretch>
            <a:fillRect/>
          </a:stretch>
        </p:blipFill>
        <p:spPr bwMode="auto">
          <a:xfrm>
            <a:off x="4731544" y="592535"/>
            <a:ext cx="90646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5648104" y="794150"/>
            <a:ext cx="2884337" cy="527207"/>
          </a:xfrm>
          <a:prstGeom prst="rect">
            <a:avLst/>
          </a:prstGeom>
          <a:noFill/>
        </p:spPr>
        <p:txBody>
          <a:bodyPr wrap="square" lIns="80147" tIns="40074" rIns="80147" bIns="40074">
            <a:spAutoFit/>
          </a:bodyPr>
          <a:lstStyle/>
          <a:p>
            <a:pPr fontAlgn="auto">
              <a:spcBef>
                <a:spcPts val="0"/>
              </a:spcBef>
              <a:spcAft>
                <a:spcPts val="0"/>
              </a:spcAft>
              <a:defRPr/>
            </a:pPr>
            <a:r>
              <a:rPr lang="zh-CN" altLang="en-US" b="1" kern="500" spc="-88" dirty="0">
                <a:solidFill>
                  <a:srgbClr val="002060"/>
                </a:solidFill>
                <a:latin typeface="华文行楷" pitchFamily="2" charset="-122"/>
                <a:ea typeface="华文行楷" pitchFamily="2" charset="-122"/>
              </a:rPr>
              <a:t>中国科学院 </a:t>
            </a:r>
            <a:r>
              <a:rPr lang="zh-CN" altLang="en-US" sz="1400" b="1" dirty="0">
                <a:solidFill>
                  <a:srgbClr val="002060"/>
                </a:solidFill>
                <a:latin typeface="黑体" pitchFamily="2" charset="-122"/>
                <a:ea typeface="黑体" pitchFamily="2" charset="-122"/>
              </a:rPr>
              <a:t>信息工程研究所</a:t>
            </a:r>
            <a:endParaRPr lang="en-US" altLang="zh-CN" b="1" dirty="0">
              <a:solidFill>
                <a:srgbClr val="002060"/>
              </a:solidFill>
              <a:latin typeface="黑体" pitchFamily="2" charset="-122"/>
              <a:ea typeface="黑体" pitchFamily="2" charset="-122"/>
            </a:endParaRPr>
          </a:p>
          <a:p>
            <a:pPr fontAlgn="auto">
              <a:spcBef>
                <a:spcPts val="0"/>
              </a:spcBef>
              <a:spcAft>
                <a:spcPts val="0"/>
              </a:spcAft>
              <a:defRPr/>
            </a:pPr>
            <a:r>
              <a:rPr lang="en-US" altLang="zh-CN" sz="1100" dirty="0">
                <a:solidFill>
                  <a:srgbClr val="002060"/>
                </a:solidFill>
                <a:latin typeface="黑体" pitchFamily="2" charset="-122"/>
                <a:ea typeface="黑体" pitchFamily="2" charset="-122"/>
              </a:rPr>
              <a:t>INSITUTE OF INFORMATION ENGNEERING CAS</a:t>
            </a:r>
            <a:endParaRPr lang="zh-CN" altLang="en-US" sz="1100" dirty="0">
              <a:solidFill>
                <a:srgbClr val="002060"/>
              </a:solidFill>
              <a:latin typeface="黑体" pitchFamily="2" charset="-122"/>
              <a:ea typeface="黑体" pitchFamily="2" charset="-122"/>
            </a:endParaRPr>
          </a:p>
        </p:txBody>
      </p:sp>
      <p:sp>
        <p:nvSpPr>
          <p:cNvPr id="8"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8025" y="1844826"/>
            <a:ext cx="2652734" cy="837841"/>
          </a:xfrm>
          <a:prstGeom prst="rect">
            <a:avLst/>
          </a:prstGeom>
        </p:spPr>
      </p:pic>
      <p:sp>
        <p:nvSpPr>
          <p:cNvPr id="2" name="TextBox 1"/>
          <p:cNvSpPr txBox="1"/>
          <p:nvPr userDrawn="1"/>
        </p:nvSpPr>
        <p:spPr>
          <a:xfrm>
            <a:off x="35496" y="943560"/>
            <a:ext cx="4968552" cy="784830"/>
          </a:xfrm>
          <a:prstGeom prst="rect">
            <a:avLst/>
          </a:prstGeom>
        </p:spPr>
        <p:txBody>
          <a:bodyPr wrap="square" rtlCol="0">
            <a:spAutoFit/>
          </a:bodyPr>
          <a:lstStyle/>
          <a:p>
            <a:pPr algn="ctr"/>
            <a:r>
              <a:rPr lang="zh-CN" altLang="en-US" sz="4500" b="1" i="0" kern="0" dirty="0">
                <a:solidFill>
                  <a:srgbClr val="C00000"/>
                </a:solidFill>
                <a:effectLst/>
                <a:latin typeface="微软雅黑" panose="020B0503020204020204" pitchFamily="34" charset="-122"/>
                <a:ea typeface="微软雅黑" panose="020B0503020204020204" pitchFamily="34" charset="-122"/>
              </a:rPr>
              <a:t>请专家批评指正！</a:t>
            </a:r>
          </a:p>
        </p:txBody>
      </p:sp>
    </p:spTree>
    <p:extLst>
      <p:ext uri="{BB962C8B-B14F-4D97-AF65-F5344CB8AC3E}">
        <p14:creationId xmlns:p14="http://schemas.microsoft.com/office/powerpoint/2010/main" val="2399192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b="13667"/>
          <a:stretch>
            <a:fillRect/>
          </a:stretch>
        </p:blipFill>
        <p:spPr bwMode="auto">
          <a:xfrm>
            <a:off x="6038850" y="254000"/>
            <a:ext cx="31051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6"/>
          <p:cNvGrpSpPr>
            <a:grpSpLocks/>
          </p:cNvGrpSpPr>
          <p:nvPr userDrawn="1"/>
        </p:nvGrpSpPr>
        <p:grpSpPr bwMode="auto">
          <a:xfrm>
            <a:off x="-204788" y="1152527"/>
            <a:ext cx="9540876" cy="131763"/>
            <a:chOff x="-239752" y="1270776"/>
            <a:chExt cx="11158616" cy="146051"/>
          </a:xfrm>
        </p:grpSpPr>
        <p:sp>
          <p:nvSpPr>
            <p:cNvPr id="6" name="平行四边形 5"/>
            <p:cNvSpPr/>
            <p:nvPr userDrawn="1"/>
          </p:nvSpPr>
          <p:spPr bwMode="auto">
            <a:xfrm flipV="1">
              <a:off x="7275526" y="1273951"/>
              <a:ext cx="1285884" cy="14287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7" name="平行四边形 6"/>
            <p:cNvSpPr/>
            <p:nvPr userDrawn="1"/>
          </p:nvSpPr>
          <p:spPr bwMode="auto">
            <a:xfrm flipV="1">
              <a:off x="-239752" y="1270776"/>
              <a:ext cx="7635462" cy="142876"/>
            </a:xfrm>
            <a:prstGeom prst="parallelogram">
              <a:avLst>
                <a:gd name="adj" fmla="val 97953"/>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8" name="平行四边形 7"/>
            <p:cNvSpPr/>
            <p:nvPr userDrawn="1"/>
          </p:nvSpPr>
          <p:spPr bwMode="auto">
            <a:xfrm flipV="1">
              <a:off x="8448030" y="1273951"/>
              <a:ext cx="2470834" cy="14287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grpSp>
      <p:sp>
        <p:nvSpPr>
          <p:cNvPr id="2" name="标题 1"/>
          <p:cNvSpPr>
            <a:spLocks noGrp="1"/>
          </p:cNvSpPr>
          <p:nvPr>
            <p:ph type="title"/>
          </p:nvPr>
        </p:nvSpPr>
        <p:spPr>
          <a:xfrm>
            <a:off x="722182" y="4407380"/>
            <a:ext cx="7772943" cy="1362097"/>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22182" y="2907056"/>
            <a:ext cx="7772943" cy="1500322"/>
          </a:xfrm>
        </p:spPr>
        <p:txBody>
          <a:bodyPr anchor="b"/>
          <a:lstStyle>
            <a:lvl1pPr marL="0" indent="0">
              <a:buNone/>
              <a:defRPr sz="1800"/>
            </a:lvl1pPr>
            <a:lvl2pPr marL="400736" indent="0">
              <a:buNone/>
              <a:defRPr sz="1600"/>
            </a:lvl2pPr>
            <a:lvl3pPr marL="801472" indent="0">
              <a:buNone/>
              <a:defRPr sz="1400"/>
            </a:lvl3pPr>
            <a:lvl4pPr marL="1202207" indent="0">
              <a:buNone/>
              <a:defRPr sz="1200"/>
            </a:lvl4pPr>
            <a:lvl5pPr marL="1602943" indent="0">
              <a:buNone/>
              <a:defRPr sz="1200"/>
            </a:lvl5pPr>
            <a:lvl6pPr marL="2003679" indent="0">
              <a:buNone/>
              <a:defRPr sz="1200"/>
            </a:lvl6pPr>
            <a:lvl7pPr marL="2404415" indent="0">
              <a:buNone/>
              <a:defRPr sz="1200"/>
            </a:lvl7pPr>
            <a:lvl8pPr marL="2805151" indent="0">
              <a:buNone/>
              <a:defRPr sz="1200"/>
            </a:lvl8pPr>
            <a:lvl9pPr marL="3205886" indent="0">
              <a:buNone/>
              <a:defRPr sz="1200"/>
            </a:lvl9pPr>
          </a:lstStyle>
          <a:p>
            <a:pPr lvl="0"/>
            <a:r>
              <a:rPr lang="zh-CN" altLang="en-US"/>
              <a:t>单击此处编辑母版文本样式</a:t>
            </a:r>
          </a:p>
        </p:txBody>
      </p:sp>
      <p:sp>
        <p:nvSpPr>
          <p:cNvPr id="9"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10"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1"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C803F88C-85C1-4C24-B6DE-C2DF53F63EC6}" type="slidenum">
              <a:rPr lang="zh-CN" altLang="en-US"/>
              <a:pPr>
                <a:defRPr/>
              </a:pPr>
              <a:t>‹#›</a:t>
            </a:fld>
            <a:endParaRPr lang="en-US"/>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6212450"/>
            <a:ext cx="2016224" cy="614620"/>
          </a:xfrm>
          <a:prstGeom prst="rect">
            <a:avLst/>
          </a:prstGeom>
        </p:spPr>
      </p:pic>
    </p:spTree>
    <p:extLst>
      <p:ext uri="{BB962C8B-B14F-4D97-AF65-F5344CB8AC3E}">
        <p14:creationId xmlns:p14="http://schemas.microsoft.com/office/powerpoint/2010/main" val="1602292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b="13667"/>
          <a:stretch>
            <a:fillRect/>
          </a:stretch>
        </p:blipFill>
        <p:spPr bwMode="auto">
          <a:xfrm>
            <a:off x="6038850" y="254000"/>
            <a:ext cx="31051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12"/>
          <p:cNvGrpSpPr>
            <a:grpSpLocks/>
          </p:cNvGrpSpPr>
          <p:nvPr userDrawn="1"/>
        </p:nvGrpSpPr>
        <p:grpSpPr bwMode="auto">
          <a:xfrm>
            <a:off x="-204788" y="1152527"/>
            <a:ext cx="9540876" cy="131763"/>
            <a:chOff x="-239752" y="1270776"/>
            <a:chExt cx="11158616" cy="146051"/>
          </a:xfrm>
        </p:grpSpPr>
        <p:sp>
          <p:nvSpPr>
            <p:cNvPr id="7" name="平行四边形 6"/>
            <p:cNvSpPr/>
            <p:nvPr userDrawn="1"/>
          </p:nvSpPr>
          <p:spPr bwMode="auto">
            <a:xfrm flipV="1">
              <a:off x="7275526" y="1273951"/>
              <a:ext cx="1285884" cy="14287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8" name="平行四边形 7"/>
            <p:cNvSpPr/>
            <p:nvPr userDrawn="1"/>
          </p:nvSpPr>
          <p:spPr bwMode="auto">
            <a:xfrm flipV="1">
              <a:off x="-239752" y="1270776"/>
              <a:ext cx="7635462" cy="142876"/>
            </a:xfrm>
            <a:prstGeom prst="parallelogram">
              <a:avLst>
                <a:gd name="adj" fmla="val 97953"/>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9" name="平行四边形 8"/>
            <p:cNvSpPr/>
            <p:nvPr userDrawn="1"/>
          </p:nvSpPr>
          <p:spPr bwMode="auto">
            <a:xfrm flipV="1">
              <a:off x="8448030" y="1273951"/>
              <a:ext cx="2470834" cy="14287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grpSp>
      <p:sp>
        <p:nvSpPr>
          <p:cNvPr id="2" name="标题 1"/>
          <p:cNvSpPr>
            <a:spLocks noGrp="1"/>
          </p:cNvSpPr>
          <p:nvPr>
            <p:ph type="title"/>
          </p:nvPr>
        </p:nvSpPr>
        <p:spPr>
          <a:xfrm>
            <a:off x="418076" y="124524"/>
            <a:ext cx="8229057" cy="1143240"/>
          </a:xfrm>
        </p:spPr>
        <p:txBody>
          <a:bodyPr/>
          <a:lstStyle>
            <a:lvl1pPr algn="l">
              <a:defRPr>
                <a:latin typeface="黑体" pitchFamily="49" charset="-122"/>
                <a:ea typeface="黑体" pitchFamily="49" charset="-122"/>
              </a:defRPr>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457473" y="1599673"/>
            <a:ext cx="4049369" cy="452688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7159" y="1599673"/>
            <a:ext cx="4049370" cy="452688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11"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2"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29D365CE-0119-49C1-A6A6-4A58276404D7}" type="slidenum">
              <a:rPr lang="zh-CN" altLang="en-US"/>
              <a:pPr>
                <a:defRPr/>
              </a:pPr>
              <a:t>‹#›</a:t>
            </a:fld>
            <a:endParaRPr lang="en-US"/>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6212450"/>
            <a:ext cx="2016224" cy="614620"/>
          </a:xfrm>
          <a:prstGeom prst="rect">
            <a:avLst/>
          </a:prstGeom>
        </p:spPr>
      </p:pic>
    </p:spTree>
    <p:extLst>
      <p:ext uri="{BB962C8B-B14F-4D97-AF65-F5344CB8AC3E}">
        <p14:creationId xmlns:p14="http://schemas.microsoft.com/office/powerpoint/2010/main" val="352282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b="13667"/>
          <a:stretch>
            <a:fillRect/>
          </a:stretch>
        </p:blipFill>
        <p:spPr bwMode="auto">
          <a:xfrm>
            <a:off x="6038850" y="254000"/>
            <a:ext cx="31051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4"/>
          <p:cNvGrpSpPr>
            <a:grpSpLocks/>
          </p:cNvGrpSpPr>
          <p:nvPr userDrawn="1"/>
        </p:nvGrpSpPr>
        <p:grpSpPr bwMode="auto">
          <a:xfrm>
            <a:off x="-204788" y="1152527"/>
            <a:ext cx="9540876" cy="131763"/>
            <a:chOff x="-239752" y="1270776"/>
            <a:chExt cx="11158616" cy="146051"/>
          </a:xfrm>
        </p:grpSpPr>
        <p:sp>
          <p:nvSpPr>
            <p:cNvPr id="9" name="平行四边形 8"/>
            <p:cNvSpPr/>
            <p:nvPr userDrawn="1"/>
          </p:nvSpPr>
          <p:spPr bwMode="auto">
            <a:xfrm flipV="1">
              <a:off x="7275526" y="1273951"/>
              <a:ext cx="1285884" cy="14287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10" name="平行四边形 9"/>
            <p:cNvSpPr/>
            <p:nvPr userDrawn="1"/>
          </p:nvSpPr>
          <p:spPr bwMode="auto">
            <a:xfrm flipV="1">
              <a:off x="-239752" y="1270776"/>
              <a:ext cx="7635462" cy="142876"/>
            </a:xfrm>
            <a:prstGeom prst="parallelogram">
              <a:avLst>
                <a:gd name="adj" fmla="val 97953"/>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11" name="平行四边形 10"/>
            <p:cNvSpPr/>
            <p:nvPr userDrawn="1"/>
          </p:nvSpPr>
          <p:spPr bwMode="auto">
            <a:xfrm flipV="1">
              <a:off x="8448030" y="1273951"/>
              <a:ext cx="2470834" cy="14287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grpSp>
      <p:sp>
        <p:nvSpPr>
          <p:cNvPr id="2" name="标题 1"/>
          <p:cNvSpPr>
            <a:spLocks noGrp="1"/>
          </p:cNvSpPr>
          <p:nvPr>
            <p:ph type="title"/>
          </p:nvPr>
        </p:nvSpPr>
        <p:spPr>
          <a:xfrm>
            <a:off x="457474" y="275012"/>
            <a:ext cx="8085191" cy="951004"/>
          </a:xfrm>
        </p:spPr>
        <p:txBody>
          <a:bodyPr/>
          <a:lstStyle>
            <a:lvl1pPr algn="l">
              <a:defRPr>
                <a:latin typeface="黑体" pitchFamily="49" charset="-122"/>
                <a:ea typeface="黑体" pitchFamily="49" charset="-122"/>
              </a:defRPr>
            </a:lvl1pPr>
          </a:lstStyle>
          <a:p>
            <a:r>
              <a:rPr lang="zh-CN" altLang="en-US"/>
              <a:t>单击此处编辑母版标题样式</a:t>
            </a:r>
          </a:p>
        </p:txBody>
      </p:sp>
      <p:sp>
        <p:nvSpPr>
          <p:cNvPr id="3" name="文本占位符 2"/>
          <p:cNvSpPr>
            <a:spLocks noGrp="1"/>
          </p:cNvSpPr>
          <p:nvPr>
            <p:ph type="body" idx="1"/>
          </p:nvPr>
        </p:nvSpPr>
        <p:spPr>
          <a:xfrm>
            <a:off x="457473" y="1534880"/>
            <a:ext cx="4039867" cy="639293"/>
          </a:xfrm>
        </p:spPr>
        <p:txBody>
          <a:bodyPr anchor="b"/>
          <a:lstStyle>
            <a:lvl1pPr marL="0" indent="0">
              <a:buNone/>
              <a:defRPr sz="2100" b="1"/>
            </a:lvl1pPr>
            <a:lvl2pPr marL="400736" indent="0">
              <a:buNone/>
              <a:defRPr sz="1800" b="1"/>
            </a:lvl2pPr>
            <a:lvl3pPr marL="801472" indent="0">
              <a:buNone/>
              <a:defRPr sz="1600" b="1"/>
            </a:lvl3pPr>
            <a:lvl4pPr marL="1202207" indent="0">
              <a:buNone/>
              <a:defRPr sz="1400" b="1"/>
            </a:lvl4pPr>
            <a:lvl5pPr marL="1602943" indent="0">
              <a:buNone/>
              <a:defRPr sz="1400" b="1"/>
            </a:lvl5pPr>
            <a:lvl6pPr marL="2003679" indent="0">
              <a:buNone/>
              <a:defRPr sz="1400" b="1"/>
            </a:lvl6pPr>
            <a:lvl7pPr marL="2404415" indent="0">
              <a:buNone/>
              <a:defRPr sz="1400" b="1"/>
            </a:lvl7pPr>
            <a:lvl8pPr marL="2805151" indent="0">
              <a:buNone/>
              <a:defRPr sz="1400" b="1"/>
            </a:lvl8pPr>
            <a:lvl9pPr marL="3205886"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7473" y="2174174"/>
            <a:ext cx="4039867"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304" y="1534880"/>
            <a:ext cx="4041225" cy="639293"/>
          </a:xfrm>
        </p:spPr>
        <p:txBody>
          <a:bodyPr anchor="b"/>
          <a:lstStyle>
            <a:lvl1pPr marL="0" indent="0">
              <a:buNone/>
              <a:defRPr sz="2100" b="1"/>
            </a:lvl1pPr>
            <a:lvl2pPr marL="400736" indent="0">
              <a:buNone/>
              <a:defRPr sz="1800" b="1"/>
            </a:lvl2pPr>
            <a:lvl3pPr marL="801472" indent="0">
              <a:buNone/>
              <a:defRPr sz="1600" b="1"/>
            </a:lvl3pPr>
            <a:lvl4pPr marL="1202207" indent="0">
              <a:buNone/>
              <a:defRPr sz="1400" b="1"/>
            </a:lvl4pPr>
            <a:lvl5pPr marL="1602943" indent="0">
              <a:buNone/>
              <a:defRPr sz="1400" b="1"/>
            </a:lvl5pPr>
            <a:lvl6pPr marL="2003679" indent="0">
              <a:buNone/>
              <a:defRPr sz="1400" b="1"/>
            </a:lvl6pPr>
            <a:lvl7pPr marL="2404415" indent="0">
              <a:buNone/>
              <a:defRPr sz="1400" b="1"/>
            </a:lvl7pPr>
            <a:lvl8pPr marL="2805151" indent="0">
              <a:buNone/>
              <a:defRPr sz="1400" b="1"/>
            </a:lvl8pPr>
            <a:lvl9pPr marL="3205886"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645304" y="2174174"/>
            <a:ext cx="4041225"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13"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4"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FE250024-3406-486A-86A3-D20C331539C6}" type="slidenum">
              <a:rPr lang="zh-CN" altLang="en-US"/>
              <a:pPr>
                <a:defRPr/>
              </a:pPr>
              <a:t>‹#›</a:t>
            </a:fld>
            <a:endParaRPr 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6175350"/>
            <a:ext cx="2160240" cy="658521"/>
          </a:xfrm>
          <a:prstGeom prst="rect">
            <a:avLst/>
          </a:prstGeom>
        </p:spPr>
      </p:pic>
    </p:spTree>
    <p:extLst>
      <p:ext uri="{BB962C8B-B14F-4D97-AF65-F5344CB8AC3E}">
        <p14:creationId xmlns:p14="http://schemas.microsoft.com/office/powerpoint/2010/main" val="56089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平行四边形 2"/>
          <p:cNvSpPr/>
          <p:nvPr userDrawn="1"/>
        </p:nvSpPr>
        <p:spPr bwMode="auto">
          <a:xfrm flipV="1">
            <a:off x="2422" y="696913"/>
            <a:ext cx="9141578" cy="100157"/>
          </a:xfrm>
          <a:prstGeom prst="parallelogram">
            <a:avLst>
              <a:gd name="adj" fmla="val 97953"/>
            </a:avLst>
          </a:prstGeom>
          <a:gradFill flip="none" rotWithShape="1">
            <a:gsLst>
              <a:gs pos="0">
                <a:srgbClr val="0060AF"/>
              </a:gs>
              <a:gs pos="80000">
                <a:srgbClr val="ED710D"/>
              </a:gs>
              <a:gs pos="100000">
                <a:srgbClr val="EF9D00"/>
              </a:gs>
              <a:gs pos="99000">
                <a:schemeClr val="bg1"/>
              </a:gs>
            </a:gsLst>
            <a:lin ang="2700000" scaled="0"/>
            <a:tileRect/>
          </a:gradFill>
          <a:ln>
            <a:headEnd type="none" w="med" len="med"/>
            <a:tailEnd type="none" w="med" len="med"/>
          </a:ln>
          <a:effectLst>
            <a:softEdge rad="317500"/>
          </a:effectLst>
        </p:spPr>
        <p:style>
          <a:lnRef idx="0">
            <a:schemeClr val="accent1"/>
          </a:lnRef>
          <a:fillRef idx="3">
            <a:schemeClr val="accent1"/>
          </a:fillRef>
          <a:effectRef idx="3">
            <a:schemeClr val="accent1"/>
          </a:effectRef>
          <a:fontRef idx="minor">
            <a:schemeClr val="lt1"/>
          </a:fontRef>
        </p:style>
        <p:txBody>
          <a:bodyPr lIns="80147" tIns="40074" rIns="80147" bIns="40074"/>
          <a:lstStyle/>
          <a:p>
            <a:pPr fontAlgn="auto">
              <a:spcBef>
                <a:spcPts val="0"/>
              </a:spcBef>
              <a:spcAft>
                <a:spcPts val="0"/>
              </a:spcAft>
              <a:defRPr/>
            </a:pPr>
            <a:endParaRPr lang="zh-CN" altLang="en-US" b="1">
              <a:solidFill>
                <a:schemeClr val="tx1"/>
              </a:solidFill>
            </a:endParaRPr>
          </a:p>
        </p:txBody>
      </p:sp>
      <p:pic>
        <p:nvPicPr>
          <p:cNvPr id="4"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0791" r="74432" b="13667"/>
          <a:stretch>
            <a:fillRect/>
          </a:stretch>
        </p:blipFill>
        <p:spPr bwMode="auto">
          <a:xfrm>
            <a:off x="8388425" y="-27384"/>
            <a:ext cx="7334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457472" y="-113750"/>
            <a:ext cx="8229057" cy="756623"/>
          </a:xfrm>
        </p:spPr>
        <p:txBody>
          <a:bodyPr/>
          <a:lstStyle>
            <a:lvl1pPr algn="l">
              <a:defRPr sz="3200" b="1">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a:t>单击此处编辑母版标题样式</a:t>
            </a:r>
            <a:endParaRPr lang="zh-CN" altLang="en-US" dirty="0"/>
          </a:p>
        </p:txBody>
      </p:sp>
      <p:sp>
        <p:nvSpPr>
          <p:cNvPr id="5"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6"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7"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88AF0928-937B-4D2A-AE9D-17E5865DE971}" type="slidenum">
              <a:rPr lang="zh-CN" altLang="en-US"/>
              <a:pPr>
                <a:defRPr/>
              </a:pPr>
              <a:t>‹#›</a:t>
            </a:fld>
            <a:endParaRPr 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6175350"/>
            <a:ext cx="2160240" cy="658521"/>
          </a:xfrm>
          <a:prstGeom prst="rect">
            <a:avLst/>
          </a:prstGeom>
        </p:spPr>
      </p:pic>
    </p:spTree>
    <p:extLst>
      <p:ext uri="{BB962C8B-B14F-4D97-AF65-F5344CB8AC3E}">
        <p14:creationId xmlns:p14="http://schemas.microsoft.com/office/powerpoint/2010/main" val="1182136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b="13667"/>
          <a:stretch>
            <a:fillRect/>
          </a:stretch>
        </p:blipFill>
        <p:spPr bwMode="auto">
          <a:xfrm>
            <a:off x="6038850" y="254000"/>
            <a:ext cx="31051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12"/>
          <p:cNvGrpSpPr>
            <a:grpSpLocks/>
          </p:cNvGrpSpPr>
          <p:nvPr userDrawn="1"/>
        </p:nvGrpSpPr>
        <p:grpSpPr bwMode="auto">
          <a:xfrm>
            <a:off x="-204788" y="1152527"/>
            <a:ext cx="9540876" cy="131763"/>
            <a:chOff x="-239752" y="1270776"/>
            <a:chExt cx="11158616" cy="146051"/>
          </a:xfrm>
        </p:grpSpPr>
        <p:sp>
          <p:nvSpPr>
            <p:cNvPr id="7" name="平行四边形 6"/>
            <p:cNvSpPr/>
            <p:nvPr userDrawn="1"/>
          </p:nvSpPr>
          <p:spPr bwMode="auto">
            <a:xfrm flipV="1">
              <a:off x="7275526" y="1273951"/>
              <a:ext cx="1285884" cy="14287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8" name="平行四边形 7"/>
            <p:cNvSpPr/>
            <p:nvPr userDrawn="1"/>
          </p:nvSpPr>
          <p:spPr bwMode="auto">
            <a:xfrm flipV="1">
              <a:off x="-239752" y="1270776"/>
              <a:ext cx="7635462" cy="142876"/>
            </a:xfrm>
            <a:prstGeom prst="parallelogram">
              <a:avLst>
                <a:gd name="adj" fmla="val 97953"/>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9" name="平行四边形 8"/>
            <p:cNvSpPr/>
            <p:nvPr userDrawn="1"/>
          </p:nvSpPr>
          <p:spPr bwMode="auto">
            <a:xfrm flipV="1">
              <a:off x="8448030" y="1273951"/>
              <a:ext cx="2470834" cy="14287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grpSp>
      <p:sp>
        <p:nvSpPr>
          <p:cNvPr id="2" name="标题 1"/>
          <p:cNvSpPr>
            <a:spLocks noGrp="1"/>
          </p:cNvSpPr>
          <p:nvPr>
            <p:ph type="title"/>
          </p:nvPr>
        </p:nvSpPr>
        <p:spPr>
          <a:xfrm>
            <a:off x="1791878" y="4800456"/>
            <a:ext cx="5486943" cy="567300"/>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1878" y="613376"/>
            <a:ext cx="5486943" cy="4113648"/>
          </a:xfrm>
        </p:spPr>
        <p:txBody>
          <a:bodyPr/>
          <a:lstStyle>
            <a:lvl1pPr marL="0" indent="0">
              <a:buNone/>
              <a:defRPr sz="2800"/>
            </a:lvl1pPr>
            <a:lvl2pPr marL="400736" indent="0">
              <a:buNone/>
              <a:defRPr sz="2500"/>
            </a:lvl2pPr>
            <a:lvl3pPr marL="801472" indent="0">
              <a:buNone/>
              <a:defRPr sz="2100"/>
            </a:lvl3pPr>
            <a:lvl4pPr marL="1202207" indent="0">
              <a:buNone/>
              <a:defRPr sz="1800"/>
            </a:lvl4pPr>
            <a:lvl5pPr marL="1602943" indent="0">
              <a:buNone/>
              <a:defRPr sz="1800"/>
            </a:lvl5pPr>
            <a:lvl6pPr marL="2003679" indent="0">
              <a:buNone/>
              <a:defRPr sz="1800"/>
            </a:lvl6pPr>
            <a:lvl7pPr marL="2404415" indent="0">
              <a:buNone/>
              <a:defRPr sz="1800"/>
            </a:lvl7pPr>
            <a:lvl8pPr marL="2805151" indent="0">
              <a:buNone/>
              <a:defRPr sz="1800"/>
            </a:lvl8pPr>
            <a:lvl9pPr marL="3205886" indent="0">
              <a:buNone/>
              <a:defRPr sz="1800"/>
            </a:lvl9pPr>
          </a:lstStyle>
          <a:p>
            <a:pPr lvl="0"/>
            <a:r>
              <a:rPr lang="zh-CN" altLang="en-US" noProof="0"/>
              <a:t>单击图标添加图片</a:t>
            </a:r>
          </a:p>
        </p:txBody>
      </p:sp>
      <p:sp>
        <p:nvSpPr>
          <p:cNvPr id="4" name="文本占位符 3"/>
          <p:cNvSpPr>
            <a:spLocks noGrp="1"/>
          </p:cNvSpPr>
          <p:nvPr>
            <p:ph type="body" sz="half" idx="2"/>
          </p:nvPr>
        </p:nvSpPr>
        <p:spPr>
          <a:xfrm>
            <a:off x="1791878" y="5367757"/>
            <a:ext cx="5486943" cy="804876"/>
          </a:xfrm>
        </p:spPr>
        <p:txBody>
          <a:bodyPr/>
          <a:lstStyle>
            <a:lvl1pPr marL="0" indent="0">
              <a:buNone/>
              <a:defRPr sz="1200"/>
            </a:lvl1pPr>
            <a:lvl2pPr marL="400736" indent="0">
              <a:buNone/>
              <a:defRPr sz="1100"/>
            </a:lvl2pPr>
            <a:lvl3pPr marL="801472" indent="0">
              <a:buNone/>
              <a:defRPr sz="900"/>
            </a:lvl3pPr>
            <a:lvl4pPr marL="1202207" indent="0">
              <a:buNone/>
              <a:defRPr sz="800"/>
            </a:lvl4pPr>
            <a:lvl5pPr marL="1602943" indent="0">
              <a:buNone/>
              <a:defRPr sz="800"/>
            </a:lvl5pPr>
            <a:lvl6pPr marL="2003679" indent="0">
              <a:buNone/>
              <a:defRPr sz="800"/>
            </a:lvl6pPr>
            <a:lvl7pPr marL="2404415" indent="0">
              <a:buNone/>
              <a:defRPr sz="800"/>
            </a:lvl7pPr>
            <a:lvl8pPr marL="2805151" indent="0">
              <a:buNone/>
              <a:defRPr sz="800"/>
            </a:lvl8pPr>
            <a:lvl9pPr marL="3205886" indent="0">
              <a:buNone/>
              <a:defRPr sz="800"/>
            </a:lvl9pPr>
          </a:lstStyle>
          <a:p>
            <a:pPr lvl="0"/>
            <a:r>
              <a:rPr lang="zh-CN" altLang="en-US"/>
              <a:t>单击此处编辑母版文本样式</a:t>
            </a:r>
          </a:p>
        </p:txBody>
      </p:sp>
      <p:sp>
        <p:nvSpPr>
          <p:cNvPr id="10"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11"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2"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44C13E4D-A72E-480E-80CD-4ABDEC48FE75}" type="slidenum">
              <a:rPr lang="zh-CN" altLang="en-US"/>
              <a:pPr>
                <a:defRPr/>
              </a:pPr>
              <a:t>‹#›</a:t>
            </a:fld>
            <a:endParaRPr lang="en-US"/>
          </a:p>
        </p:txBody>
      </p:sp>
    </p:spTree>
    <p:extLst>
      <p:ext uri="{BB962C8B-B14F-4D97-AF65-F5344CB8AC3E}">
        <p14:creationId xmlns:p14="http://schemas.microsoft.com/office/powerpoint/2010/main" val="156592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0791" b="13667"/>
          <a:stretch>
            <a:fillRect/>
          </a:stretch>
        </p:blipFill>
        <p:spPr bwMode="auto">
          <a:xfrm>
            <a:off x="6038850" y="254000"/>
            <a:ext cx="310515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1"/>
          <p:cNvGrpSpPr>
            <a:grpSpLocks/>
          </p:cNvGrpSpPr>
          <p:nvPr userDrawn="1"/>
        </p:nvGrpSpPr>
        <p:grpSpPr bwMode="auto">
          <a:xfrm>
            <a:off x="-204788" y="1152527"/>
            <a:ext cx="9540876" cy="131763"/>
            <a:chOff x="-239752" y="1270776"/>
            <a:chExt cx="11158616" cy="146051"/>
          </a:xfrm>
        </p:grpSpPr>
        <p:sp>
          <p:nvSpPr>
            <p:cNvPr id="6" name="平行四边形 5"/>
            <p:cNvSpPr/>
            <p:nvPr userDrawn="1"/>
          </p:nvSpPr>
          <p:spPr bwMode="auto">
            <a:xfrm flipV="1">
              <a:off x="7275526" y="1273951"/>
              <a:ext cx="1285884" cy="142876"/>
            </a:xfrm>
            <a:prstGeom prst="parallelogram">
              <a:avLst>
                <a:gd name="adj" fmla="val 97953"/>
              </a:avLst>
            </a:prstGeom>
            <a:gradFill>
              <a:gsLst>
                <a:gs pos="0">
                  <a:srgbClr val="DDDDDD"/>
                </a:gs>
                <a:gs pos="80000">
                  <a:srgbClr val="E0DBDF"/>
                </a:gs>
              </a:gsLst>
            </a:gradFill>
            <a:ln>
              <a:headEnd type="none" w="med" len="med"/>
              <a:tailEnd type="none" w="med" len="me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7" name="平行四边形 6"/>
            <p:cNvSpPr/>
            <p:nvPr userDrawn="1"/>
          </p:nvSpPr>
          <p:spPr bwMode="auto">
            <a:xfrm flipV="1">
              <a:off x="-239752" y="1270776"/>
              <a:ext cx="7635462" cy="142876"/>
            </a:xfrm>
            <a:prstGeom prst="parallelogram">
              <a:avLst>
                <a:gd name="adj" fmla="val 97953"/>
              </a:avLst>
            </a:prstGeom>
            <a:gradFill flip="none" rotWithShape="1">
              <a:gsLst>
                <a:gs pos="0">
                  <a:srgbClr val="0060AF"/>
                </a:gs>
                <a:gs pos="80000">
                  <a:srgbClr val="2FABFF"/>
                </a:gs>
                <a:gs pos="100000">
                  <a:schemeClr val="accent1">
                    <a:shade val="94000"/>
                    <a:satMod val="135000"/>
                  </a:schemeClr>
                </a:gs>
              </a:gsLst>
              <a:lin ang="27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sp>
          <p:nvSpPr>
            <p:cNvPr id="8" name="平行四边形 7"/>
            <p:cNvSpPr/>
            <p:nvPr userDrawn="1"/>
          </p:nvSpPr>
          <p:spPr bwMode="auto">
            <a:xfrm flipV="1">
              <a:off x="8448030" y="1273951"/>
              <a:ext cx="2470834" cy="142876"/>
            </a:xfrm>
            <a:prstGeom prst="parallelogram">
              <a:avLst>
                <a:gd name="adj" fmla="val 97953"/>
              </a:avLst>
            </a:prstGeom>
            <a:gradFill flip="none" rotWithShape="1">
              <a:gsLst>
                <a:gs pos="0">
                  <a:srgbClr val="ED710D"/>
                </a:gs>
                <a:gs pos="80000">
                  <a:srgbClr val="EF9D00"/>
                </a:gs>
              </a:gsLst>
              <a:lin ang="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fontAlgn="auto">
                <a:spcBef>
                  <a:spcPts val="0"/>
                </a:spcBef>
                <a:spcAft>
                  <a:spcPts val="0"/>
                </a:spcAft>
                <a:defRPr/>
              </a:pPr>
              <a:endParaRPr lang="zh-CN" altLang="en-US" b="1">
                <a:solidFill>
                  <a:schemeClr val="tx1"/>
                </a:solidFill>
              </a:endParaRPr>
            </a:p>
          </p:txBody>
        </p:sp>
      </p:grpSp>
      <p:sp>
        <p:nvSpPr>
          <p:cNvPr id="2" name="标题 1"/>
          <p:cNvSpPr>
            <a:spLocks noGrp="1"/>
          </p:cNvSpPr>
          <p:nvPr>
            <p:ph type="title"/>
          </p:nvPr>
        </p:nvSpPr>
        <p:spPr>
          <a:xfrm>
            <a:off x="457473" y="275014"/>
            <a:ext cx="8146278" cy="756623"/>
          </a:xfrm>
        </p:spPr>
        <p:txBody>
          <a:bodyPr/>
          <a:lstStyle>
            <a:lvl1pPr algn="l">
              <a:defRPr>
                <a:latin typeface="黑体" pitchFamily="49" charset="-122"/>
                <a:ea typeface="黑体" pitchFamily="49"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fontAlgn="auto">
              <a:spcBef>
                <a:spcPts val="0"/>
              </a:spcBef>
              <a:spcAft>
                <a:spcPts val="0"/>
              </a:spcAft>
              <a:defRPr sz="1400"/>
            </a:lvl1pPr>
          </a:lstStyle>
          <a:p>
            <a:pPr>
              <a:defRPr/>
            </a:pPr>
            <a:endParaRPr lang="zh-CN" altLang="en-US"/>
          </a:p>
        </p:txBody>
      </p:sp>
      <p:sp>
        <p:nvSpPr>
          <p:cNvPr id="10" name="Rectangle 5"/>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ctr" fontAlgn="auto">
              <a:spcBef>
                <a:spcPts val="0"/>
              </a:spcBef>
              <a:spcAft>
                <a:spcPts val="0"/>
              </a:spcAft>
              <a:defRPr sz="1400"/>
            </a:lvl1pPr>
          </a:lstStyle>
          <a:p>
            <a:pPr>
              <a:defRPr/>
            </a:pPr>
            <a:endParaRPr lang="zh-CN" altLang="en-US"/>
          </a:p>
        </p:txBody>
      </p:sp>
      <p:sp>
        <p:nvSpPr>
          <p:cNvPr id="11" name="Rectangle 6"/>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lvl1pPr algn="r" fontAlgn="auto">
              <a:spcBef>
                <a:spcPts val="0"/>
              </a:spcBef>
              <a:spcAft>
                <a:spcPts val="0"/>
              </a:spcAft>
              <a:defRPr sz="1400"/>
            </a:lvl1pPr>
          </a:lstStyle>
          <a:p>
            <a:pPr>
              <a:defRPr/>
            </a:pPr>
            <a:fld id="{BE3513AB-C250-470F-B2F7-D0576E5189C9}" type="slidenum">
              <a:rPr lang="zh-CN" altLang="en-US"/>
              <a:pPr>
                <a:defRPr/>
              </a:pPr>
              <a:t>‹#›</a:t>
            </a:fld>
            <a:endParaRPr lang="en-US"/>
          </a:p>
        </p:txBody>
      </p:sp>
    </p:spTree>
    <p:extLst>
      <p:ext uri="{BB962C8B-B14F-4D97-AF65-F5344CB8AC3E}">
        <p14:creationId xmlns:p14="http://schemas.microsoft.com/office/powerpoint/2010/main" val="2203349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806" r:id="rId4"/>
    <p:sldLayoutId id="2147483807" r:id="rId5"/>
    <p:sldLayoutId id="2147483808" r:id="rId6"/>
    <p:sldLayoutId id="2147483809" r:id="rId7"/>
    <p:sldLayoutId id="2147483811" r:id="rId8"/>
    <p:sldLayoutId id="2147483812" r:id="rId9"/>
  </p:sldLayoutIdLst>
  <p:hf hdr="0" ftr="0" dt="0"/>
  <p:txStyles>
    <p:titleStyle>
      <a:lvl1pPr algn="ctr" defTabSz="912813" rtl="0" eaLnBrk="1" fontAlgn="base" hangingPunct="1">
        <a:spcBef>
          <a:spcPct val="0"/>
        </a:spcBef>
        <a:spcAft>
          <a:spcPct val="0"/>
        </a:spcAft>
        <a:defRPr sz="4400">
          <a:solidFill>
            <a:schemeClr val="tx2"/>
          </a:solidFill>
          <a:latin typeface="Arial" pitchFamily="34" charset="0"/>
          <a:ea typeface="+mj-ea"/>
          <a:cs typeface="+mj-cs"/>
        </a:defRPr>
      </a:lvl1pPr>
      <a:lvl2pPr algn="ctr" defTabSz="912813" rtl="0" eaLnBrk="1" fontAlgn="base" hangingPunct="1">
        <a:spcBef>
          <a:spcPct val="0"/>
        </a:spcBef>
        <a:spcAft>
          <a:spcPct val="0"/>
        </a:spcAft>
        <a:defRPr sz="4400">
          <a:solidFill>
            <a:schemeClr val="tx2"/>
          </a:solidFill>
          <a:latin typeface="Arial" pitchFamily="34" charset="0"/>
          <a:ea typeface="宋体" pitchFamily="2" charset="-122"/>
        </a:defRPr>
      </a:lvl2pPr>
      <a:lvl3pPr algn="ctr" defTabSz="912813" rtl="0" eaLnBrk="1" fontAlgn="base" hangingPunct="1">
        <a:spcBef>
          <a:spcPct val="0"/>
        </a:spcBef>
        <a:spcAft>
          <a:spcPct val="0"/>
        </a:spcAft>
        <a:defRPr sz="4400">
          <a:solidFill>
            <a:schemeClr val="tx2"/>
          </a:solidFill>
          <a:latin typeface="Arial" pitchFamily="34" charset="0"/>
          <a:ea typeface="宋体" pitchFamily="2" charset="-122"/>
        </a:defRPr>
      </a:lvl3pPr>
      <a:lvl4pPr algn="ctr" defTabSz="912813" rtl="0" eaLnBrk="1" fontAlgn="base" hangingPunct="1">
        <a:spcBef>
          <a:spcPct val="0"/>
        </a:spcBef>
        <a:spcAft>
          <a:spcPct val="0"/>
        </a:spcAft>
        <a:defRPr sz="4400">
          <a:solidFill>
            <a:schemeClr val="tx2"/>
          </a:solidFill>
          <a:latin typeface="Arial" pitchFamily="34" charset="0"/>
          <a:ea typeface="宋体" pitchFamily="2" charset="-122"/>
        </a:defRPr>
      </a:lvl4pPr>
      <a:lvl5pPr algn="ctr" defTabSz="912813" rtl="0" eaLnBrk="1" fontAlgn="base" hangingPunct="1">
        <a:spcBef>
          <a:spcPct val="0"/>
        </a:spcBef>
        <a:spcAft>
          <a:spcPct val="0"/>
        </a:spcAft>
        <a:defRPr sz="4400">
          <a:solidFill>
            <a:schemeClr val="tx2"/>
          </a:solidFill>
          <a:latin typeface="Arial" pitchFamily="34" charset="0"/>
          <a:ea typeface="宋体" pitchFamily="2" charset="-122"/>
        </a:defRPr>
      </a:lvl5pPr>
      <a:lvl6pPr marL="400736" algn="ctr" defTabSz="914179" rtl="0" eaLnBrk="1" fontAlgn="base" hangingPunct="1">
        <a:spcBef>
          <a:spcPct val="0"/>
        </a:spcBef>
        <a:spcAft>
          <a:spcPct val="0"/>
        </a:spcAft>
        <a:defRPr sz="4400">
          <a:solidFill>
            <a:schemeClr val="tx2"/>
          </a:solidFill>
          <a:latin typeface="Arial" pitchFamily="34" charset="0"/>
          <a:ea typeface="宋体" pitchFamily="2" charset="-122"/>
        </a:defRPr>
      </a:lvl6pPr>
      <a:lvl7pPr marL="801472" algn="ctr" defTabSz="914179" rtl="0" eaLnBrk="1" fontAlgn="base" hangingPunct="1">
        <a:spcBef>
          <a:spcPct val="0"/>
        </a:spcBef>
        <a:spcAft>
          <a:spcPct val="0"/>
        </a:spcAft>
        <a:defRPr sz="4400">
          <a:solidFill>
            <a:schemeClr val="tx2"/>
          </a:solidFill>
          <a:latin typeface="Arial" pitchFamily="34" charset="0"/>
          <a:ea typeface="宋体" pitchFamily="2" charset="-122"/>
        </a:defRPr>
      </a:lvl7pPr>
      <a:lvl8pPr marL="1202207" algn="ctr" defTabSz="914179" rtl="0" eaLnBrk="1" fontAlgn="base" hangingPunct="1">
        <a:spcBef>
          <a:spcPct val="0"/>
        </a:spcBef>
        <a:spcAft>
          <a:spcPct val="0"/>
        </a:spcAft>
        <a:defRPr sz="4400">
          <a:solidFill>
            <a:schemeClr val="tx2"/>
          </a:solidFill>
          <a:latin typeface="Arial" pitchFamily="34" charset="0"/>
          <a:ea typeface="宋体" pitchFamily="2" charset="-122"/>
        </a:defRPr>
      </a:lvl8pPr>
      <a:lvl9pPr marL="1602943" algn="ctr" defTabSz="914179"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1313" indent="-341313" algn="l" defTabSz="912813" rtl="0" eaLnBrk="1" fontAlgn="base" hangingPunct="1">
        <a:spcBef>
          <a:spcPct val="20000"/>
        </a:spcBef>
        <a:spcAft>
          <a:spcPct val="0"/>
        </a:spcAft>
        <a:buChar char="•"/>
        <a:defRPr sz="3200">
          <a:solidFill>
            <a:schemeClr val="tx1"/>
          </a:solidFill>
          <a:latin typeface="Arial" pitchFamily="34" charset="0"/>
          <a:ea typeface="+mn-ea"/>
          <a:cs typeface="+mn-cs"/>
        </a:defRPr>
      </a:lvl1pPr>
      <a:lvl2pPr marL="742950" indent="-284163" algn="l" defTabSz="912813" rtl="0" eaLnBrk="1" fontAlgn="base" hangingPunct="1">
        <a:spcBef>
          <a:spcPct val="20000"/>
        </a:spcBef>
        <a:spcAft>
          <a:spcPct val="0"/>
        </a:spcAft>
        <a:buChar char="–"/>
        <a:defRPr sz="2800">
          <a:solidFill>
            <a:schemeClr val="tx1"/>
          </a:solidFill>
          <a:latin typeface="Arial" pitchFamily="34" charset="0"/>
          <a:ea typeface="+mn-ea"/>
        </a:defRPr>
      </a:lvl2pPr>
      <a:lvl3pPr marL="1141413" indent="-227013" algn="l" defTabSz="912813" rtl="0" eaLnBrk="1" fontAlgn="base" hangingPunct="1">
        <a:spcBef>
          <a:spcPct val="20000"/>
        </a:spcBef>
        <a:spcAft>
          <a:spcPct val="0"/>
        </a:spcAft>
        <a:buChar char="•"/>
        <a:defRPr sz="2400">
          <a:solidFill>
            <a:schemeClr val="tx1"/>
          </a:solidFill>
          <a:latin typeface="Arial" pitchFamily="34" charset="0"/>
          <a:ea typeface="+mn-ea"/>
        </a:defRPr>
      </a:lvl3pPr>
      <a:lvl4pPr marL="1598613" indent="-227013" algn="l" defTabSz="912813" rtl="0" eaLnBrk="1" fontAlgn="base" hangingPunct="1">
        <a:spcBef>
          <a:spcPct val="20000"/>
        </a:spcBef>
        <a:spcAft>
          <a:spcPct val="0"/>
        </a:spcAft>
        <a:buChar char="–"/>
        <a:defRPr sz="2000">
          <a:solidFill>
            <a:schemeClr val="tx1"/>
          </a:solidFill>
          <a:latin typeface="Arial" pitchFamily="34" charset="0"/>
          <a:ea typeface="+mn-ea"/>
        </a:defRPr>
      </a:lvl4pPr>
      <a:lvl5pPr marL="2055813" indent="-227013" algn="l" defTabSz="912813" rtl="0" eaLnBrk="1" fontAlgn="base" hangingPunct="1">
        <a:spcBef>
          <a:spcPct val="20000"/>
        </a:spcBef>
        <a:spcAft>
          <a:spcPct val="0"/>
        </a:spcAft>
        <a:buChar char="»"/>
        <a:defRPr sz="2000">
          <a:solidFill>
            <a:schemeClr val="tx1"/>
          </a:solidFill>
          <a:latin typeface="Arial" pitchFamily="34" charset="0"/>
          <a:ea typeface="+mn-ea"/>
        </a:defRPr>
      </a:lvl5pPr>
      <a:lvl6pPr marL="2457290" indent="-228197" algn="l" defTabSz="914179" rtl="0" eaLnBrk="1" fontAlgn="base" hangingPunct="1">
        <a:spcBef>
          <a:spcPct val="20000"/>
        </a:spcBef>
        <a:spcAft>
          <a:spcPct val="0"/>
        </a:spcAft>
        <a:buChar char="»"/>
        <a:defRPr sz="2000">
          <a:solidFill>
            <a:schemeClr val="tx1"/>
          </a:solidFill>
          <a:latin typeface="+mn-lt"/>
          <a:ea typeface="+mn-ea"/>
        </a:defRPr>
      </a:lvl6pPr>
      <a:lvl7pPr marL="2858025" indent="-228197" algn="l" defTabSz="914179" rtl="0" eaLnBrk="1" fontAlgn="base" hangingPunct="1">
        <a:spcBef>
          <a:spcPct val="20000"/>
        </a:spcBef>
        <a:spcAft>
          <a:spcPct val="0"/>
        </a:spcAft>
        <a:buChar char="»"/>
        <a:defRPr sz="2000">
          <a:solidFill>
            <a:schemeClr val="tx1"/>
          </a:solidFill>
          <a:latin typeface="+mn-lt"/>
          <a:ea typeface="+mn-ea"/>
        </a:defRPr>
      </a:lvl7pPr>
      <a:lvl8pPr marL="3258761" indent="-228197" algn="l" defTabSz="914179" rtl="0" eaLnBrk="1" fontAlgn="base" hangingPunct="1">
        <a:spcBef>
          <a:spcPct val="20000"/>
        </a:spcBef>
        <a:spcAft>
          <a:spcPct val="0"/>
        </a:spcAft>
        <a:buChar char="»"/>
        <a:defRPr sz="2000">
          <a:solidFill>
            <a:schemeClr val="tx1"/>
          </a:solidFill>
          <a:latin typeface="+mn-lt"/>
          <a:ea typeface="+mn-ea"/>
        </a:defRPr>
      </a:lvl8pPr>
      <a:lvl9pPr marL="3659497" indent="-228197" algn="l" defTabSz="914179"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0" y="228600"/>
            <a:ext cx="9144000" cy="838200"/>
          </a:xfrm>
          <a:prstGeom prst="rect">
            <a:avLst/>
          </a:prstGeom>
          <a:gradFill rotWithShape="1">
            <a:gsLst>
              <a:gs pos="0">
                <a:schemeClr val="tx2">
                  <a:gamma/>
                  <a:shade val="41176"/>
                  <a:invGamma/>
                </a:schemeClr>
              </a:gs>
              <a:gs pos="100000">
                <a:schemeClr val="tx2"/>
              </a:gs>
            </a:gsLst>
            <a:lin ang="0" scaled="1"/>
          </a:gradFill>
          <a:ln w="9525">
            <a:noFill/>
            <a:miter lim="800000"/>
            <a:headEnd/>
            <a:tailEnd/>
          </a:ln>
          <a:effectLst/>
        </p:spPr>
        <p:txBody>
          <a:bodyPr wrap="none" anchor="ctr"/>
          <a:lstStyle/>
          <a:p>
            <a:pPr>
              <a:defRPr/>
            </a:pPr>
            <a:endParaRPr lang="zh-CN" altLang="en-US"/>
          </a:p>
        </p:txBody>
      </p:sp>
      <p:sp>
        <p:nvSpPr>
          <p:cNvPr id="1028" name="Rectangle 4"/>
          <p:cNvSpPr>
            <a:spLocks noGrp="1" noChangeArrowheads="1"/>
          </p:cNvSpPr>
          <p:nvPr>
            <p:ph type="dt" sz="half" idx="2"/>
          </p:nvPr>
        </p:nvSpPr>
        <p:spPr bwMode="gray">
          <a:xfrm>
            <a:off x="457200" y="6467477"/>
            <a:ext cx="2133600" cy="301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gray">
          <a:xfrm>
            <a:off x="3124200" y="6467477"/>
            <a:ext cx="2895600" cy="301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6553200" y="6467477"/>
            <a:ext cx="2133600" cy="301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pitchFamily="2" charset="-122"/>
              </a:defRPr>
            </a:lvl1pPr>
          </a:lstStyle>
          <a:p>
            <a:pPr>
              <a:defRPr/>
            </a:pPr>
            <a:fld id="{8412221B-1D19-4D35-8A1C-2877133E0300}" type="slidenum">
              <a:rPr lang="en-US" altLang="zh-CN"/>
              <a:pPr>
                <a:defRPr/>
              </a:pPr>
              <a:t>‹#›</a:t>
            </a:fld>
            <a:endParaRPr lang="en-US" altLang="zh-CN"/>
          </a:p>
        </p:txBody>
      </p:sp>
      <p:sp>
        <p:nvSpPr>
          <p:cNvPr id="2054" name="Rectangle 152"/>
          <p:cNvSpPr>
            <a:spLocks noChangeArrowheads="1"/>
          </p:cNvSpPr>
          <p:nvPr/>
        </p:nvSpPr>
        <p:spPr bwMode="gray">
          <a:xfrm>
            <a:off x="6613526" y="5918200"/>
            <a:ext cx="506413" cy="469900"/>
          </a:xfrm>
          <a:prstGeom prst="rect">
            <a:avLst/>
          </a:prstGeom>
          <a:solidFill>
            <a:schemeClr val="accent2">
              <a:alpha val="20000"/>
            </a:schemeClr>
          </a:solidFill>
          <a:ln w="9525">
            <a:solidFill>
              <a:srgbClr val="DDDDDD">
                <a:alpha val="59999"/>
              </a:srgbClr>
            </a:solidFill>
            <a:miter lim="800000"/>
            <a:headEnd/>
            <a:tailEnd/>
          </a:ln>
        </p:spPr>
        <p:txBody>
          <a:bodyPr wrap="none" anchor="ctr"/>
          <a:lstStyle/>
          <a:p>
            <a:endParaRPr lang="zh-CN" altLang="en-US"/>
          </a:p>
        </p:txBody>
      </p:sp>
      <p:sp>
        <p:nvSpPr>
          <p:cNvPr id="2055" name="Rectangle 153"/>
          <p:cNvSpPr>
            <a:spLocks noChangeArrowheads="1"/>
          </p:cNvSpPr>
          <p:nvPr/>
        </p:nvSpPr>
        <p:spPr bwMode="gray">
          <a:xfrm>
            <a:off x="7629526"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56" name="Rectangle 154"/>
          <p:cNvSpPr>
            <a:spLocks noChangeArrowheads="1"/>
          </p:cNvSpPr>
          <p:nvPr/>
        </p:nvSpPr>
        <p:spPr bwMode="gray">
          <a:xfrm>
            <a:off x="7113588" y="5440365"/>
            <a:ext cx="508000"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57" name="Rectangle 155"/>
          <p:cNvSpPr>
            <a:spLocks noChangeArrowheads="1"/>
          </p:cNvSpPr>
          <p:nvPr/>
        </p:nvSpPr>
        <p:spPr bwMode="gray">
          <a:xfrm>
            <a:off x="8626476"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58" name="Rectangle 156"/>
          <p:cNvSpPr>
            <a:spLocks noChangeArrowheads="1"/>
          </p:cNvSpPr>
          <p:nvPr/>
        </p:nvSpPr>
        <p:spPr bwMode="gray">
          <a:xfrm>
            <a:off x="4575176"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59" name="Rectangle 157"/>
          <p:cNvSpPr>
            <a:spLocks noChangeArrowheads="1"/>
          </p:cNvSpPr>
          <p:nvPr/>
        </p:nvSpPr>
        <p:spPr bwMode="gray">
          <a:xfrm>
            <a:off x="5600701"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60" name="Rectangle 158"/>
          <p:cNvSpPr>
            <a:spLocks noChangeArrowheads="1"/>
          </p:cNvSpPr>
          <p:nvPr/>
        </p:nvSpPr>
        <p:spPr bwMode="gray">
          <a:xfrm>
            <a:off x="5083175" y="5440365"/>
            <a:ext cx="508000"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61" name="Rectangle 159"/>
          <p:cNvSpPr>
            <a:spLocks noChangeArrowheads="1"/>
          </p:cNvSpPr>
          <p:nvPr/>
        </p:nvSpPr>
        <p:spPr bwMode="gray">
          <a:xfrm>
            <a:off x="6097589" y="5440365"/>
            <a:ext cx="509587"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62" name="Rectangle 160"/>
          <p:cNvSpPr>
            <a:spLocks noChangeArrowheads="1"/>
          </p:cNvSpPr>
          <p:nvPr/>
        </p:nvSpPr>
        <p:spPr bwMode="gray">
          <a:xfrm>
            <a:off x="4068764" y="5440365"/>
            <a:ext cx="509587" cy="473075"/>
          </a:xfrm>
          <a:prstGeom prst="rect">
            <a:avLst/>
          </a:prstGeom>
          <a:solidFill>
            <a:schemeClr val="accent2">
              <a:alpha val="10196"/>
            </a:schemeClr>
          </a:solidFill>
          <a:ln w="9525">
            <a:solidFill>
              <a:srgbClr val="DDDDDD">
                <a:alpha val="59999"/>
              </a:srgbClr>
            </a:solidFill>
            <a:miter lim="800000"/>
            <a:headEnd/>
            <a:tailEnd/>
          </a:ln>
        </p:spPr>
        <p:txBody>
          <a:bodyPr wrap="none" anchor="ctr"/>
          <a:lstStyle/>
          <a:p>
            <a:endParaRPr lang="zh-CN" altLang="en-US"/>
          </a:p>
        </p:txBody>
      </p:sp>
      <p:sp>
        <p:nvSpPr>
          <p:cNvPr id="2063" name="Rectangle 161"/>
          <p:cNvSpPr>
            <a:spLocks noChangeArrowheads="1"/>
          </p:cNvSpPr>
          <p:nvPr/>
        </p:nvSpPr>
        <p:spPr bwMode="gray">
          <a:xfrm>
            <a:off x="6605588" y="4972052"/>
            <a:ext cx="506412" cy="473075"/>
          </a:xfrm>
          <a:prstGeom prst="rect">
            <a:avLst/>
          </a:prstGeom>
          <a:solidFill>
            <a:srgbClr val="EAEAEA">
              <a:alpha val="5098"/>
            </a:srgbClr>
          </a:solidFill>
          <a:ln w="9525">
            <a:solidFill>
              <a:srgbClr val="DDDDDD">
                <a:alpha val="59999"/>
              </a:srgbClr>
            </a:solidFill>
            <a:miter lim="800000"/>
            <a:headEnd/>
            <a:tailEnd/>
          </a:ln>
        </p:spPr>
        <p:txBody>
          <a:bodyPr wrap="none" anchor="ctr"/>
          <a:lstStyle/>
          <a:p>
            <a:endParaRPr lang="zh-CN" altLang="en-US"/>
          </a:p>
        </p:txBody>
      </p:sp>
      <p:sp>
        <p:nvSpPr>
          <p:cNvPr id="2064" name="Rectangle 162"/>
          <p:cNvSpPr>
            <a:spLocks noChangeArrowheads="1"/>
          </p:cNvSpPr>
          <p:nvPr/>
        </p:nvSpPr>
        <p:spPr bwMode="gray">
          <a:xfrm>
            <a:off x="7623176" y="4972052"/>
            <a:ext cx="506413" cy="473075"/>
          </a:xfrm>
          <a:prstGeom prst="rect">
            <a:avLst/>
          </a:prstGeom>
          <a:solidFill>
            <a:schemeClr val="accent2">
              <a:alpha val="5098"/>
            </a:schemeClr>
          </a:solidFill>
          <a:ln w="9525">
            <a:solidFill>
              <a:srgbClr val="DDDDDD">
                <a:alpha val="59999"/>
              </a:srgbClr>
            </a:solidFill>
            <a:miter lim="800000"/>
            <a:headEnd/>
            <a:tailEnd/>
          </a:ln>
        </p:spPr>
        <p:txBody>
          <a:bodyPr wrap="none" anchor="ctr"/>
          <a:lstStyle/>
          <a:p>
            <a:endParaRPr lang="zh-CN" altLang="en-US"/>
          </a:p>
        </p:txBody>
      </p:sp>
      <p:sp>
        <p:nvSpPr>
          <p:cNvPr id="2065" name="Rectangle 163"/>
          <p:cNvSpPr>
            <a:spLocks noChangeArrowheads="1"/>
          </p:cNvSpPr>
          <p:nvPr/>
        </p:nvSpPr>
        <p:spPr bwMode="gray">
          <a:xfrm>
            <a:off x="8628063" y="4972052"/>
            <a:ext cx="508000" cy="473075"/>
          </a:xfrm>
          <a:prstGeom prst="rect">
            <a:avLst/>
          </a:prstGeom>
          <a:solidFill>
            <a:srgbClr val="EAEAEA">
              <a:alpha val="5098"/>
            </a:srgbClr>
          </a:solidFill>
          <a:ln w="9525">
            <a:solidFill>
              <a:srgbClr val="DDDDDD">
                <a:alpha val="59999"/>
              </a:srgbClr>
            </a:solidFill>
            <a:miter lim="800000"/>
            <a:headEnd/>
            <a:tailEnd/>
          </a:ln>
        </p:spPr>
        <p:txBody>
          <a:bodyPr wrap="none" anchor="ctr"/>
          <a:lstStyle/>
          <a:p>
            <a:endParaRPr lang="zh-CN" altLang="en-US"/>
          </a:p>
        </p:txBody>
      </p:sp>
      <p:sp>
        <p:nvSpPr>
          <p:cNvPr id="2066" name="Rectangle 164"/>
          <p:cNvSpPr>
            <a:spLocks noChangeArrowheads="1"/>
          </p:cNvSpPr>
          <p:nvPr/>
        </p:nvSpPr>
        <p:spPr bwMode="gray">
          <a:xfrm>
            <a:off x="5600701" y="4972052"/>
            <a:ext cx="506413" cy="473075"/>
          </a:xfrm>
          <a:prstGeom prst="rect">
            <a:avLst/>
          </a:prstGeom>
          <a:solidFill>
            <a:schemeClr val="folHlink">
              <a:alpha val="5098"/>
            </a:schemeClr>
          </a:solidFill>
          <a:ln w="9525">
            <a:solidFill>
              <a:srgbClr val="DDDDDD">
                <a:alpha val="59999"/>
              </a:srgbClr>
            </a:solidFill>
            <a:miter lim="800000"/>
            <a:headEnd/>
            <a:tailEnd/>
          </a:ln>
        </p:spPr>
        <p:txBody>
          <a:bodyPr wrap="none" anchor="ctr"/>
          <a:lstStyle/>
          <a:p>
            <a:endParaRPr lang="zh-CN" altLang="en-US"/>
          </a:p>
        </p:txBody>
      </p:sp>
      <p:sp>
        <p:nvSpPr>
          <p:cNvPr id="2067" name="Rectangle 165"/>
          <p:cNvSpPr>
            <a:spLocks noChangeArrowheads="1"/>
          </p:cNvSpPr>
          <p:nvPr/>
        </p:nvSpPr>
        <p:spPr bwMode="gray">
          <a:xfrm>
            <a:off x="8128001" y="6386515"/>
            <a:ext cx="506413" cy="471487"/>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68" name="Rectangle 166"/>
          <p:cNvSpPr>
            <a:spLocks noChangeArrowheads="1"/>
          </p:cNvSpPr>
          <p:nvPr/>
        </p:nvSpPr>
        <p:spPr bwMode="gray">
          <a:xfrm>
            <a:off x="5091114" y="6386515"/>
            <a:ext cx="508000" cy="471487"/>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69" name="Rectangle 167"/>
          <p:cNvSpPr>
            <a:spLocks noChangeArrowheads="1"/>
          </p:cNvSpPr>
          <p:nvPr/>
        </p:nvSpPr>
        <p:spPr bwMode="gray">
          <a:xfrm>
            <a:off x="6105525" y="6386515"/>
            <a:ext cx="508000" cy="471487"/>
          </a:xfrm>
          <a:prstGeom prst="rect">
            <a:avLst/>
          </a:prstGeom>
          <a:solidFill>
            <a:schemeClr val="folHlink">
              <a:alpha val="20000"/>
            </a:schemeClr>
          </a:solidFill>
          <a:ln w="9525">
            <a:solidFill>
              <a:srgbClr val="DDDDDD">
                <a:alpha val="59999"/>
              </a:srgbClr>
            </a:solidFill>
            <a:miter lim="800000"/>
            <a:headEnd/>
            <a:tailEnd/>
          </a:ln>
        </p:spPr>
        <p:txBody>
          <a:bodyPr wrap="none" anchor="ctr"/>
          <a:lstStyle/>
          <a:p>
            <a:endParaRPr lang="zh-CN" altLang="en-US"/>
          </a:p>
        </p:txBody>
      </p:sp>
      <p:sp>
        <p:nvSpPr>
          <p:cNvPr id="2070" name="Rectangle 168"/>
          <p:cNvSpPr>
            <a:spLocks noChangeArrowheads="1"/>
          </p:cNvSpPr>
          <p:nvPr/>
        </p:nvSpPr>
        <p:spPr bwMode="gray">
          <a:xfrm>
            <a:off x="4068764" y="6386515"/>
            <a:ext cx="509587" cy="471487"/>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71" name="Rectangle 169"/>
          <p:cNvSpPr>
            <a:spLocks noChangeArrowheads="1"/>
          </p:cNvSpPr>
          <p:nvPr/>
        </p:nvSpPr>
        <p:spPr bwMode="gray">
          <a:xfrm>
            <a:off x="8113713" y="5440365"/>
            <a:ext cx="506412" cy="473075"/>
          </a:xfrm>
          <a:prstGeom prst="rect">
            <a:avLst/>
          </a:prstGeom>
          <a:solidFill>
            <a:schemeClr val="folHlink">
              <a:alpha val="10196"/>
            </a:schemeClr>
          </a:solidFill>
          <a:ln w="9525">
            <a:solidFill>
              <a:srgbClr val="DDDDDD">
                <a:alpha val="59999"/>
              </a:srgbClr>
            </a:solidFill>
            <a:miter lim="800000"/>
            <a:headEnd/>
            <a:tailEnd/>
          </a:ln>
        </p:spPr>
        <p:txBody>
          <a:bodyPr wrap="none" anchor="ctr"/>
          <a:lstStyle/>
          <a:p>
            <a:endParaRPr lang="zh-CN" altLang="en-US"/>
          </a:p>
        </p:txBody>
      </p:sp>
      <p:sp>
        <p:nvSpPr>
          <p:cNvPr id="2072" name="Rectangle 170"/>
          <p:cNvSpPr>
            <a:spLocks noChangeArrowheads="1"/>
          </p:cNvSpPr>
          <p:nvPr/>
        </p:nvSpPr>
        <p:spPr bwMode="gray">
          <a:xfrm>
            <a:off x="4575176" y="4965700"/>
            <a:ext cx="506413" cy="469900"/>
          </a:xfrm>
          <a:prstGeom prst="rect">
            <a:avLst/>
          </a:prstGeom>
          <a:solidFill>
            <a:srgbClr val="DDDDDD">
              <a:alpha val="5098"/>
            </a:srgbClr>
          </a:solidFill>
          <a:ln w="9525">
            <a:solidFill>
              <a:srgbClr val="DDDDDD">
                <a:alpha val="59999"/>
              </a:srgbClr>
            </a:solidFill>
            <a:miter lim="800000"/>
            <a:headEnd/>
            <a:tailEnd/>
          </a:ln>
        </p:spPr>
        <p:txBody>
          <a:bodyPr wrap="none" anchor="ctr"/>
          <a:lstStyle/>
          <a:p>
            <a:endParaRPr lang="zh-CN" altLang="en-US"/>
          </a:p>
        </p:txBody>
      </p:sp>
      <p:sp>
        <p:nvSpPr>
          <p:cNvPr id="2073"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74" name="Rectangle 173"/>
          <p:cNvSpPr>
            <a:spLocks noChangeArrowheads="1"/>
          </p:cNvSpPr>
          <p:nvPr/>
        </p:nvSpPr>
        <p:spPr bwMode="gray">
          <a:xfrm>
            <a:off x="3556001"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75" name="Rectangle 174"/>
          <p:cNvSpPr>
            <a:spLocks noChangeArrowheads="1"/>
          </p:cNvSpPr>
          <p:nvPr/>
        </p:nvSpPr>
        <p:spPr bwMode="gray">
          <a:xfrm>
            <a:off x="3038476" y="5440365"/>
            <a:ext cx="506413"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76" name="Rectangle 176"/>
          <p:cNvSpPr>
            <a:spLocks noChangeArrowheads="1"/>
          </p:cNvSpPr>
          <p:nvPr/>
        </p:nvSpPr>
        <p:spPr bwMode="gray">
          <a:xfrm>
            <a:off x="3556001" y="4972052"/>
            <a:ext cx="506413" cy="473075"/>
          </a:xfrm>
          <a:prstGeom prst="rect">
            <a:avLst/>
          </a:prstGeom>
          <a:solidFill>
            <a:schemeClr val="folHlink">
              <a:alpha val="5098"/>
            </a:schemeClr>
          </a:solidFill>
          <a:ln w="9525">
            <a:solidFill>
              <a:srgbClr val="DDDDDD">
                <a:alpha val="59999"/>
              </a:srgbClr>
            </a:solidFill>
            <a:miter lim="800000"/>
            <a:headEnd/>
            <a:tailEnd/>
          </a:ln>
        </p:spPr>
        <p:txBody>
          <a:bodyPr wrap="none" anchor="ctr"/>
          <a:lstStyle/>
          <a:p>
            <a:endParaRPr lang="zh-CN" altLang="en-US"/>
          </a:p>
        </p:txBody>
      </p:sp>
      <p:sp>
        <p:nvSpPr>
          <p:cNvPr id="2077" name="Rectangle 177"/>
          <p:cNvSpPr>
            <a:spLocks noChangeArrowheads="1"/>
          </p:cNvSpPr>
          <p:nvPr/>
        </p:nvSpPr>
        <p:spPr bwMode="gray">
          <a:xfrm>
            <a:off x="3046413" y="6386515"/>
            <a:ext cx="508000" cy="471487"/>
          </a:xfrm>
          <a:prstGeom prst="rect">
            <a:avLst/>
          </a:prstGeom>
          <a:solidFill>
            <a:schemeClr val="folHlink">
              <a:alpha val="20000"/>
            </a:schemeClr>
          </a:solidFill>
          <a:ln w="9525">
            <a:solidFill>
              <a:srgbClr val="DDDDDD">
                <a:alpha val="59999"/>
              </a:srgbClr>
            </a:solidFill>
            <a:miter lim="800000"/>
            <a:headEnd/>
            <a:tailEnd/>
          </a:ln>
        </p:spPr>
        <p:txBody>
          <a:bodyPr wrap="none" anchor="ctr"/>
          <a:lstStyle/>
          <a:p>
            <a:endParaRPr lang="zh-CN" altLang="en-US"/>
          </a:p>
        </p:txBody>
      </p:sp>
      <p:sp>
        <p:nvSpPr>
          <p:cNvPr id="2078" name="Rectangle 181"/>
          <p:cNvSpPr>
            <a:spLocks noChangeArrowheads="1"/>
          </p:cNvSpPr>
          <p:nvPr/>
        </p:nvSpPr>
        <p:spPr bwMode="gray">
          <a:xfrm>
            <a:off x="1524001" y="5918200"/>
            <a:ext cx="506413" cy="469900"/>
          </a:xfrm>
          <a:prstGeom prst="rect">
            <a:avLst/>
          </a:prstGeom>
          <a:solidFill>
            <a:schemeClr val="accent2">
              <a:alpha val="20000"/>
            </a:schemeClr>
          </a:solidFill>
          <a:ln w="9525">
            <a:solidFill>
              <a:srgbClr val="DDDDDD">
                <a:alpha val="59999"/>
              </a:srgbClr>
            </a:solidFill>
            <a:miter lim="800000"/>
            <a:headEnd/>
            <a:tailEnd/>
          </a:ln>
        </p:spPr>
        <p:txBody>
          <a:bodyPr wrap="none" anchor="ctr"/>
          <a:lstStyle/>
          <a:p>
            <a:endParaRPr lang="zh-CN" altLang="en-US"/>
          </a:p>
        </p:txBody>
      </p:sp>
      <p:sp>
        <p:nvSpPr>
          <p:cNvPr id="2079" name="Rectangle 182"/>
          <p:cNvSpPr>
            <a:spLocks noChangeArrowheads="1"/>
          </p:cNvSpPr>
          <p:nvPr/>
        </p:nvSpPr>
        <p:spPr bwMode="gray">
          <a:xfrm>
            <a:off x="2540001"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80" name="Rectangle 183"/>
          <p:cNvSpPr>
            <a:spLocks noChangeArrowheads="1"/>
          </p:cNvSpPr>
          <p:nvPr/>
        </p:nvSpPr>
        <p:spPr bwMode="gray">
          <a:xfrm>
            <a:off x="2024063" y="5440365"/>
            <a:ext cx="506412"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81" name="Rectangle 184"/>
          <p:cNvSpPr>
            <a:spLocks noChangeArrowheads="1"/>
          </p:cNvSpPr>
          <p:nvPr/>
        </p:nvSpPr>
        <p:spPr bwMode="gray">
          <a:xfrm>
            <a:off x="511176" y="5918200"/>
            <a:ext cx="506413" cy="469900"/>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82" name="Rectangle 185"/>
          <p:cNvSpPr>
            <a:spLocks noChangeArrowheads="1"/>
          </p:cNvSpPr>
          <p:nvPr/>
        </p:nvSpPr>
        <p:spPr bwMode="gray">
          <a:xfrm>
            <a:off x="4763" y="5440365"/>
            <a:ext cx="506412"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83" name="Rectangle 186"/>
          <p:cNvSpPr>
            <a:spLocks noChangeArrowheads="1"/>
          </p:cNvSpPr>
          <p:nvPr/>
        </p:nvSpPr>
        <p:spPr bwMode="gray">
          <a:xfrm>
            <a:off x="1008063" y="5440365"/>
            <a:ext cx="508000" cy="473075"/>
          </a:xfrm>
          <a:prstGeom prst="rect">
            <a:avLst/>
          </a:prstGeom>
          <a:solidFill>
            <a:srgbClr val="DDDDDD">
              <a:alpha val="10196"/>
            </a:srgbClr>
          </a:solidFill>
          <a:ln w="9525">
            <a:solidFill>
              <a:srgbClr val="DDDDDD">
                <a:alpha val="59999"/>
              </a:srgbClr>
            </a:solidFill>
            <a:miter lim="800000"/>
            <a:headEnd/>
            <a:tailEnd/>
          </a:ln>
        </p:spPr>
        <p:txBody>
          <a:bodyPr wrap="none" anchor="ctr"/>
          <a:lstStyle/>
          <a:p>
            <a:endParaRPr lang="zh-CN" altLang="en-US"/>
          </a:p>
        </p:txBody>
      </p:sp>
      <p:sp>
        <p:nvSpPr>
          <p:cNvPr id="2084" name="Rectangle 187"/>
          <p:cNvSpPr>
            <a:spLocks noChangeArrowheads="1"/>
          </p:cNvSpPr>
          <p:nvPr/>
        </p:nvSpPr>
        <p:spPr bwMode="gray">
          <a:xfrm>
            <a:off x="1514475" y="4972052"/>
            <a:ext cx="508000" cy="473075"/>
          </a:xfrm>
          <a:prstGeom prst="rect">
            <a:avLst/>
          </a:prstGeom>
          <a:solidFill>
            <a:srgbClr val="EAEAEA">
              <a:alpha val="5098"/>
            </a:srgbClr>
          </a:solidFill>
          <a:ln w="9525">
            <a:solidFill>
              <a:srgbClr val="DDDDDD">
                <a:alpha val="59999"/>
              </a:srgbClr>
            </a:solidFill>
            <a:miter lim="800000"/>
            <a:headEnd/>
            <a:tailEnd/>
          </a:ln>
        </p:spPr>
        <p:txBody>
          <a:bodyPr wrap="none" anchor="ctr"/>
          <a:lstStyle/>
          <a:p>
            <a:endParaRPr lang="zh-CN" altLang="en-US"/>
          </a:p>
        </p:txBody>
      </p:sp>
      <p:sp>
        <p:nvSpPr>
          <p:cNvPr id="2085" name="Rectangle 188"/>
          <p:cNvSpPr>
            <a:spLocks noChangeArrowheads="1"/>
          </p:cNvSpPr>
          <p:nvPr/>
        </p:nvSpPr>
        <p:spPr bwMode="gray">
          <a:xfrm>
            <a:off x="2532063" y="4972052"/>
            <a:ext cx="508000" cy="473075"/>
          </a:xfrm>
          <a:prstGeom prst="rect">
            <a:avLst/>
          </a:prstGeom>
          <a:solidFill>
            <a:srgbClr val="EAEAEA">
              <a:alpha val="5098"/>
            </a:srgbClr>
          </a:solidFill>
          <a:ln w="9525">
            <a:solidFill>
              <a:srgbClr val="DDDDDD">
                <a:alpha val="59999"/>
              </a:srgbClr>
            </a:solidFill>
            <a:miter lim="800000"/>
            <a:headEnd/>
            <a:tailEnd/>
          </a:ln>
        </p:spPr>
        <p:txBody>
          <a:bodyPr wrap="none" anchor="ctr"/>
          <a:lstStyle/>
          <a:p>
            <a:endParaRPr lang="zh-CN" altLang="en-US"/>
          </a:p>
        </p:txBody>
      </p:sp>
      <p:sp>
        <p:nvSpPr>
          <p:cNvPr id="2086" name="Rectangle 189"/>
          <p:cNvSpPr>
            <a:spLocks noChangeArrowheads="1"/>
          </p:cNvSpPr>
          <p:nvPr/>
        </p:nvSpPr>
        <p:spPr bwMode="gray">
          <a:xfrm>
            <a:off x="511176" y="4972052"/>
            <a:ext cx="506413" cy="473075"/>
          </a:xfrm>
          <a:prstGeom prst="rect">
            <a:avLst/>
          </a:prstGeom>
          <a:solidFill>
            <a:schemeClr val="folHlink">
              <a:alpha val="5098"/>
            </a:schemeClr>
          </a:solidFill>
          <a:ln w="9525">
            <a:solidFill>
              <a:srgbClr val="DDDDDD">
                <a:alpha val="59999"/>
              </a:srgbClr>
            </a:solidFill>
            <a:miter lim="800000"/>
            <a:headEnd/>
            <a:tailEnd/>
          </a:ln>
        </p:spPr>
        <p:txBody>
          <a:bodyPr wrap="none" anchor="ctr"/>
          <a:lstStyle/>
          <a:p>
            <a:endParaRPr lang="zh-CN" altLang="en-US"/>
          </a:p>
        </p:txBody>
      </p:sp>
      <p:sp>
        <p:nvSpPr>
          <p:cNvPr id="2087" name="Rectangle 190"/>
          <p:cNvSpPr>
            <a:spLocks noChangeArrowheads="1"/>
          </p:cNvSpPr>
          <p:nvPr/>
        </p:nvSpPr>
        <p:spPr bwMode="gray">
          <a:xfrm>
            <a:off x="12701" y="6386515"/>
            <a:ext cx="508000" cy="471487"/>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88" name="Rectangle 191"/>
          <p:cNvSpPr>
            <a:spLocks noChangeArrowheads="1"/>
          </p:cNvSpPr>
          <p:nvPr/>
        </p:nvSpPr>
        <p:spPr bwMode="gray">
          <a:xfrm>
            <a:off x="1016001" y="6386515"/>
            <a:ext cx="508000" cy="471487"/>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2089"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59999"/>
              </a:srgbClr>
            </a:solidFill>
            <a:miter lim="800000"/>
            <a:headEnd/>
            <a:tailEnd/>
          </a:ln>
        </p:spPr>
        <p:txBody>
          <a:bodyPr wrap="none" anchor="ctr"/>
          <a:lstStyle/>
          <a:p>
            <a:endParaRPr lang="zh-CN" altLang="en-US"/>
          </a:p>
        </p:txBody>
      </p:sp>
      <p:sp>
        <p:nvSpPr>
          <p:cNvPr id="1218" name="Rectangle 194"/>
          <p:cNvSpPr>
            <a:spLocks noChangeArrowheads="1"/>
          </p:cNvSpPr>
          <p:nvPr/>
        </p:nvSpPr>
        <p:spPr bwMode="gray">
          <a:xfrm>
            <a:off x="0" y="4908552"/>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p>
        </p:txBody>
      </p:sp>
      <p:sp>
        <p:nvSpPr>
          <p:cNvPr id="2091" name="Rectangle 3"/>
          <p:cNvSpPr>
            <a:spLocks noGrp="1" noChangeArrowheads="1"/>
          </p:cNvSpPr>
          <p:nvPr>
            <p:ph type="body" idx="1"/>
          </p:nvPr>
        </p:nvSpPr>
        <p:spPr bwMode="gray">
          <a:xfrm>
            <a:off x="468313" y="1268413"/>
            <a:ext cx="82296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092" name="Rectangle 2"/>
          <p:cNvSpPr>
            <a:spLocks noGrp="1" noChangeArrowheads="1"/>
          </p:cNvSpPr>
          <p:nvPr>
            <p:ph type="title"/>
          </p:nvPr>
        </p:nvSpPr>
        <p:spPr bwMode="gray">
          <a:xfrm>
            <a:off x="1219200" y="228600"/>
            <a:ext cx="7391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Tree>
  </p:cSld>
  <p:clrMap bg1="lt1" tx1="dk1" bg2="lt2" tx2="dk2" accent1="accent1" accent2="accent2" accent3="accent3" accent4="accent4" accent5="accent5" accent6="accent6" hlink="hlink" folHlink="folHlink"/>
  <p:sldLayoutIdLst>
    <p:sldLayoutId id="2147483813"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hf hdr="0" ftr="0" dt="0"/>
  <p:txStyles>
    <p:titleStyle>
      <a:lvl1pPr algn="l" rtl="0" eaLnBrk="0" fontAlgn="base" hangingPunct="0">
        <a:spcBef>
          <a:spcPct val="0"/>
        </a:spcBef>
        <a:spcAft>
          <a:spcPct val="0"/>
        </a:spcAft>
        <a:defRPr sz="3600" b="1">
          <a:solidFill>
            <a:srgbClr val="FFFFFF"/>
          </a:solidFill>
          <a:latin typeface="Times New Roman" pitchFamily="18" charset="0"/>
          <a:ea typeface="隶书" pitchFamily="49" charset="-122"/>
          <a:cs typeface="+mj-cs"/>
        </a:defRPr>
      </a:lvl1pPr>
      <a:lvl2pPr algn="l" rtl="0" eaLnBrk="0" fontAlgn="base" hangingPunct="0">
        <a:spcBef>
          <a:spcPct val="0"/>
        </a:spcBef>
        <a:spcAft>
          <a:spcPct val="0"/>
        </a:spcAft>
        <a:defRPr sz="3600" b="1">
          <a:solidFill>
            <a:srgbClr val="FFFFFF"/>
          </a:solidFill>
          <a:latin typeface="Times New Roman" pitchFamily="18" charset="0"/>
          <a:ea typeface="隶书" pitchFamily="49" charset="-122"/>
        </a:defRPr>
      </a:lvl2pPr>
      <a:lvl3pPr algn="l" rtl="0" eaLnBrk="0" fontAlgn="base" hangingPunct="0">
        <a:spcBef>
          <a:spcPct val="0"/>
        </a:spcBef>
        <a:spcAft>
          <a:spcPct val="0"/>
        </a:spcAft>
        <a:defRPr sz="3600" b="1">
          <a:solidFill>
            <a:srgbClr val="FFFFFF"/>
          </a:solidFill>
          <a:latin typeface="Times New Roman" pitchFamily="18" charset="0"/>
          <a:ea typeface="隶书" pitchFamily="49" charset="-122"/>
        </a:defRPr>
      </a:lvl3pPr>
      <a:lvl4pPr algn="l" rtl="0" eaLnBrk="0" fontAlgn="base" hangingPunct="0">
        <a:spcBef>
          <a:spcPct val="0"/>
        </a:spcBef>
        <a:spcAft>
          <a:spcPct val="0"/>
        </a:spcAft>
        <a:defRPr sz="3600" b="1">
          <a:solidFill>
            <a:srgbClr val="FFFFFF"/>
          </a:solidFill>
          <a:latin typeface="Times New Roman" pitchFamily="18" charset="0"/>
          <a:ea typeface="隶书" pitchFamily="49" charset="-122"/>
        </a:defRPr>
      </a:lvl4pPr>
      <a:lvl5pPr algn="l" rtl="0" eaLnBrk="0" fontAlgn="base" hangingPunct="0">
        <a:spcBef>
          <a:spcPct val="0"/>
        </a:spcBef>
        <a:spcAft>
          <a:spcPct val="0"/>
        </a:spcAft>
        <a:defRPr sz="3600" b="1">
          <a:solidFill>
            <a:srgbClr val="FFFFFF"/>
          </a:solidFill>
          <a:latin typeface="Times New Roman" pitchFamily="18" charset="0"/>
          <a:ea typeface="隶书" pitchFamily="49" charset="-122"/>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just" rtl="0" eaLnBrk="0" fontAlgn="base" latinLnBrk="1" hangingPunct="0">
        <a:spcBef>
          <a:spcPct val="20000"/>
        </a:spcBef>
        <a:spcAft>
          <a:spcPct val="0"/>
        </a:spcAft>
        <a:buChar char="•"/>
        <a:defRPr sz="3200">
          <a:solidFill>
            <a:schemeClr val="tx1"/>
          </a:solidFill>
          <a:latin typeface="Times New Roman" pitchFamily="18" charset="0"/>
          <a:ea typeface="+mn-ea"/>
          <a:cs typeface="+mn-cs"/>
        </a:defRPr>
      </a:lvl1pPr>
      <a:lvl2pPr marL="742950" indent="-285750" algn="just" rtl="0" eaLnBrk="0" fontAlgn="base" latinLnBrk="1" hangingPunct="0">
        <a:spcBef>
          <a:spcPct val="20000"/>
        </a:spcBef>
        <a:spcAft>
          <a:spcPct val="0"/>
        </a:spcAft>
        <a:buChar char="–"/>
        <a:defRPr sz="2800">
          <a:solidFill>
            <a:schemeClr val="tx1"/>
          </a:solidFill>
          <a:latin typeface="Times New Roman" pitchFamily="18" charset="0"/>
        </a:defRPr>
      </a:lvl2pPr>
      <a:lvl3pPr marL="1143000" indent="-228600" algn="just" rtl="0" eaLnBrk="0" fontAlgn="base" latinLnBrk="1" hangingPunct="0">
        <a:spcBef>
          <a:spcPct val="20000"/>
        </a:spcBef>
        <a:spcAft>
          <a:spcPct val="0"/>
        </a:spcAft>
        <a:buChar char="•"/>
        <a:defRPr sz="2400">
          <a:solidFill>
            <a:schemeClr val="tx1"/>
          </a:solidFill>
          <a:latin typeface="Times New Roman" pitchFamily="18" charset="0"/>
        </a:defRPr>
      </a:lvl3pPr>
      <a:lvl4pPr marL="1600200" indent="-228600" algn="just" rtl="0" eaLnBrk="0" fontAlgn="base" latinLnBrk="1" hangingPunct="0">
        <a:spcBef>
          <a:spcPct val="20000"/>
        </a:spcBef>
        <a:spcAft>
          <a:spcPct val="0"/>
        </a:spcAft>
        <a:buChar char="–"/>
        <a:defRPr sz="2000">
          <a:solidFill>
            <a:schemeClr val="tx1"/>
          </a:solidFill>
          <a:latin typeface="Times New Roman" pitchFamily="18" charset="0"/>
        </a:defRPr>
      </a:lvl4pPr>
      <a:lvl5pPr marL="2057400" indent="-228600" algn="just" rtl="0" eaLnBrk="0" fontAlgn="base" latinLnBrk="1" hangingPunct="0">
        <a:spcBef>
          <a:spcPct val="20000"/>
        </a:spcBef>
        <a:spcAft>
          <a:spcPct val="0"/>
        </a:spcAft>
        <a:buChar char="»"/>
        <a:defRPr sz="2000">
          <a:solidFill>
            <a:schemeClr val="tx1"/>
          </a:solidFill>
          <a:latin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12.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Visio___5.vsdx"/><Relationship Id="rId5" Type="http://schemas.openxmlformats.org/officeDocument/2006/relationships/image" Target="../media/image23.emf"/><Relationship Id="rId4" Type="http://schemas.openxmlformats.org/officeDocument/2006/relationships/package" Target="../embeddings/Microsoft_Visio___4.vsdx"/><Relationship Id="rId9"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emf"/><Relationship Id="rId4" Type="http://schemas.openxmlformats.org/officeDocument/2006/relationships/package" Target="../embeddings/Microsoft_Visio___6.vsdx"/></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6.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package" Target="../embeddings/Microsoft_Visio___1.vsdx"/></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7.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Visio___3.vsdx"/><Relationship Id="rId5" Type="http://schemas.openxmlformats.org/officeDocument/2006/relationships/image" Target="../media/image23.emf"/><Relationship Id="rId4" Type="http://schemas.openxmlformats.org/officeDocument/2006/relationships/package" Target="../embeddings/Microsoft_Visio___2.vsdx"/><Relationship Id="rId9"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9.png"/><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2699792" y="4553744"/>
            <a:ext cx="6660232" cy="2304256"/>
          </a:xfrm>
        </p:spPr>
        <p:txBody>
          <a:bodyPr>
            <a:normAutofit/>
          </a:bodyPr>
          <a:lstStyle/>
          <a:p>
            <a:pPr algn="l">
              <a:lnSpc>
                <a:spcPts val="3040"/>
              </a:lnSpc>
            </a:pPr>
            <a:r>
              <a:rPr lang="zh-CN" altLang="en-US" sz="2100" b="1" spc="100" dirty="0">
                <a:latin typeface="微软雅黑" panose="020B0503020204020204" pitchFamily="34" charset="-122"/>
                <a:ea typeface="微软雅黑" panose="020B0503020204020204" pitchFamily="34" charset="-122"/>
              </a:rPr>
              <a:t>姓    </a:t>
            </a:r>
            <a:r>
              <a:rPr lang="zh-CN" altLang="en-US" sz="2100" b="1" spc="100" dirty="0" smtClean="0">
                <a:latin typeface="微软雅黑" panose="020B0503020204020204" pitchFamily="34" charset="-122"/>
                <a:ea typeface="微软雅黑" panose="020B0503020204020204" pitchFamily="34" charset="-122"/>
              </a:rPr>
              <a:t>  名</a:t>
            </a:r>
            <a:r>
              <a:rPr lang="zh-CN" altLang="en-US" sz="2100" b="1" spc="100" dirty="0">
                <a:latin typeface="微软雅黑" panose="020B0503020204020204" pitchFamily="34" charset="-122"/>
                <a:ea typeface="微软雅黑" panose="020B0503020204020204" pitchFamily="34" charset="-122"/>
              </a:rPr>
              <a:t>：王运韬</a:t>
            </a:r>
            <a:endParaRPr lang="en-US" altLang="zh-CN" sz="2100" b="1" spc="100" dirty="0">
              <a:latin typeface="微软雅黑" panose="020B0503020204020204" pitchFamily="34" charset="-122"/>
              <a:ea typeface="微软雅黑" panose="020B0503020204020204" pitchFamily="34" charset="-122"/>
            </a:endParaRPr>
          </a:p>
          <a:p>
            <a:pPr algn="l">
              <a:lnSpc>
                <a:spcPts val="3040"/>
              </a:lnSpc>
            </a:pPr>
            <a:r>
              <a:rPr lang="zh-CN" altLang="en-US" sz="2100" b="1" spc="100" dirty="0">
                <a:latin typeface="微软雅黑" panose="020B0503020204020204" pitchFamily="34" charset="-122"/>
                <a:ea typeface="微软雅黑" panose="020B0503020204020204" pitchFamily="34" charset="-122"/>
              </a:rPr>
              <a:t>导    </a:t>
            </a:r>
            <a:r>
              <a:rPr lang="zh-CN" altLang="en-US" sz="2100" b="1" spc="100" dirty="0" smtClean="0">
                <a:latin typeface="微软雅黑" panose="020B0503020204020204" pitchFamily="34" charset="-122"/>
                <a:ea typeface="微软雅黑" panose="020B0503020204020204" pitchFamily="34" charset="-122"/>
              </a:rPr>
              <a:t>  师</a:t>
            </a:r>
            <a:r>
              <a:rPr lang="zh-CN" altLang="en-US" sz="2100" b="1" spc="100" dirty="0">
                <a:latin typeface="微软雅黑" panose="020B0503020204020204" pitchFamily="34" charset="-122"/>
                <a:ea typeface="微软雅黑" panose="020B0503020204020204" pitchFamily="34" charset="-122"/>
              </a:rPr>
              <a:t>：赵险峰 研究员</a:t>
            </a:r>
          </a:p>
          <a:p>
            <a:pPr algn="l">
              <a:lnSpc>
                <a:spcPts val="3040"/>
              </a:lnSpc>
            </a:pPr>
            <a:r>
              <a:rPr lang="zh-CN" altLang="en-US" sz="2100" b="1" spc="100" dirty="0">
                <a:latin typeface="微软雅黑" panose="020B0503020204020204" pitchFamily="34" charset="-122"/>
                <a:ea typeface="微软雅黑" panose="020B0503020204020204" pitchFamily="34" charset="-122"/>
              </a:rPr>
              <a:t>专    </a:t>
            </a:r>
            <a:r>
              <a:rPr lang="zh-CN" altLang="en-US" sz="2100" b="1" spc="100" dirty="0" smtClean="0">
                <a:latin typeface="微软雅黑" panose="020B0503020204020204" pitchFamily="34" charset="-122"/>
                <a:ea typeface="微软雅黑" panose="020B0503020204020204" pitchFamily="34" charset="-122"/>
              </a:rPr>
              <a:t>  业</a:t>
            </a:r>
            <a:r>
              <a:rPr lang="zh-CN" altLang="en-US" sz="2100" b="1" spc="100" dirty="0">
                <a:latin typeface="微软雅黑" panose="020B0503020204020204" pitchFamily="34" charset="-122"/>
                <a:ea typeface="微软雅黑" panose="020B0503020204020204" pitchFamily="34" charset="-122"/>
              </a:rPr>
              <a:t>：信号与信息处理</a:t>
            </a:r>
            <a:endParaRPr lang="en-US" altLang="zh-CN" sz="2100" b="1" spc="100" dirty="0">
              <a:latin typeface="微软雅黑" panose="020B0503020204020204" pitchFamily="34" charset="-122"/>
              <a:ea typeface="微软雅黑" panose="020B0503020204020204" pitchFamily="34" charset="-122"/>
            </a:endParaRPr>
          </a:p>
          <a:p>
            <a:pPr algn="l">
              <a:lnSpc>
                <a:spcPts val="3040"/>
              </a:lnSpc>
            </a:pPr>
            <a:r>
              <a:rPr lang="zh-CN" altLang="en-US" sz="2100" b="1" spc="100" dirty="0">
                <a:latin typeface="微软雅黑" panose="020B0503020204020204" pitchFamily="34" charset="-122"/>
                <a:ea typeface="微软雅黑" panose="020B0503020204020204" pitchFamily="34" charset="-122"/>
              </a:rPr>
              <a:t>研究方向：多媒体理论与技术</a:t>
            </a:r>
            <a:endParaRPr lang="en-US" altLang="zh-CN" sz="2100" b="1" spc="100" dirty="0">
              <a:latin typeface="微软雅黑" panose="020B0503020204020204" pitchFamily="34" charset="-122"/>
              <a:ea typeface="微软雅黑" panose="020B0503020204020204" pitchFamily="34" charset="-122"/>
            </a:endParaRPr>
          </a:p>
          <a:p>
            <a:pPr algn="l">
              <a:lnSpc>
                <a:spcPts val="3040"/>
              </a:lnSpc>
            </a:pPr>
            <a:r>
              <a:rPr lang="en-US" altLang="zh-CN" sz="2000" b="1" spc="100" dirty="0">
                <a:latin typeface="微软雅黑" panose="020B0503020204020204" pitchFamily="34" charset="-122"/>
                <a:ea typeface="微软雅黑" panose="020B0503020204020204" pitchFamily="34" charset="-122"/>
              </a:rPr>
              <a:t>      		    </a:t>
            </a:r>
            <a:r>
              <a:rPr lang="en-US" altLang="zh-CN" sz="2000" b="1" spc="100" dirty="0" smtClean="0">
                <a:latin typeface="微软雅黑" panose="020B0503020204020204" pitchFamily="34" charset="-122"/>
                <a:ea typeface="微软雅黑" panose="020B0503020204020204" pitchFamily="34" charset="-122"/>
              </a:rPr>
              <a:t>		       </a:t>
            </a:r>
            <a:r>
              <a:rPr lang="en-US" altLang="zh-CN" sz="1800" b="1" spc="100" dirty="0" smtClean="0">
                <a:latin typeface="微软雅黑" panose="020B0503020204020204" pitchFamily="34" charset="-122"/>
                <a:ea typeface="微软雅黑" panose="020B0503020204020204" pitchFamily="34" charset="-122"/>
              </a:rPr>
              <a:t>2019</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5</a:t>
            </a:r>
            <a:r>
              <a:rPr lang="zh-CN" altLang="en-US" sz="1800" b="1" spc="100" dirty="0">
                <a:latin typeface="微软雅黑" panose="020B0503020204020204" pitchFamily="34" charset="-122"/>
                <a:ea typeface="微软雅黑" panose="020B0503020204020204" pitchFamily="34" charset="-122"/>
              </a:rPr>
              <a:t>月</a:t>
            </a:r>
            <a:r>
              <a:rPr lang="en-US" altLang="zh-CN" sz="1800" b="1" spc="100" dirty="0">
                <a:latin typeface="微软雅黑" panose="020B0503020204020204" pitchFamily="34" charset="-122"/>
                <a:ea typeface="微软雅黑" panose="020B0503020204020204" pitchFamily="34" charset="-122"/>
              </a:rPr>
              <a:t>14</a:t>
            </a:r>
            <a:r>
              <a:rPr lang="zh-CN" altLang="en-US" sz="1800" b="1" spc="100" dirty="0">
                <a:latin typeface="微软雅黑" panose="020B0503020204020204" pitchFamily="34" charset="-122"/>
                <a:ea typeface="微软雅黑" panose="020B0503020204020204" pitchFamily="34" charset="-122"/>
              </a:rPr>
              <a:t>日</a:t>
            </a:r>
            <a:endParaRPr lang="zh-CN" altLang="en-US" sz="2000" b="1" spc="100" dirty="0">
              <a:latin typeface="微软雅黑" panose="020B0503020204020204" pitchFamily="34" charset="-122"/>
              <a:ea typeface="微软雅黑" panose="020B0503020204020204" pitchFamily="34" charset="-122"/>
            </a:endParaRPr>
          </a:p>
        </p:txBody>
      </p:sp>
      <p:sp>
        <p:nvSpPr>
          <p:cNvPr id="3" name="标题 2"/>
          <p:cNvSpPr>
            <a:spLocks noGrp="1"/>
          </p:cNvSpPr>
          <p:nvPr>
            <p:ph type="ctrTitle"/>
          </p:nvPr>
        </p:nvSpPr>
        <p:spPr>
          <a:xfrm>
            <a:off x="467544" y="404664"/>
            <a:ext cx="8064896" cy="2664296"/>
          </a:xfrm>
        </p:spPr>
        <p:txBody>
          <a:bodyPr/>
          <a:lstStyle/>
          <a:p>
            <a:pP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rPr>
              <a:t>MP3</a:t>
            </a:r>
            <a:r>
              <a:rPr lang="zh-CN" altLang="en-US" sz="4800" dirty="0">
                <a:solidFill>
                  <a:schemeClr val="tx1"/>
                </a:solidFill>
                <a:latin typeface="微软雅黑" panose="020B0503020204020204" pitchFamily="34" charset="-122"/>
                <a:ea typeface="微软雅黑" panose="020B0503020204020204" pitchFamily="34" charset="-122"/>
              </a:rPr>
              <a:t>音频隐写分析研究</a:t>
            </a:r>
            <a:r>
              <a:rPr lang="en-US" altLang="zh-CN" sz="4800" dirty="0">
                <a:solidFill>
                  <a:schemeClr val="tx1"/>
                </a:solidFill>
                <a:latin typeface="微软雅黑" panose="020B0503020204020204" pitchFamily="34" charset="-122"/>
                <a:ea typeface="微软雅黑" panose="020B0503020204020204" pitchFamily="34" charset="-122"/>
              </a:rPr>
              <a:t/>
            </a:r>
            <a:br>
              <a:rPr lang="en-US" altLang="zh-CN" sz="4800" dirty="0">
                <a:solidFill>
                  <a:schemeClr val="tx1"/>
                </a:solidFill>
                <a:latin typeface="微软雅黑" panose="020B0503020204020204" pitchFamily="34" charset="-122"/>
                <a:ea typeface="微软雅黑" panose="020B0503020204020204" pitchFamily="34" charset="-122"/>
              </a:rPr>
            </a:br>
            <a:r>
              <a:rPr lang="en-US" altLang="zh-CN" sz="2800" dirty="0">
                <a:solidFill>
                  <a:schemeClr val="tx1"/>
                </a:solidFill>
                <a:latin typeface="+mj-lt"/>
                <a:ea typeface="微软雅黑" panose="020B0503020204020204" pitchFamily="34" charset="-122"/>
              </a:rPr>
              <a:t>Research </a:t>
            </a:r>
            <a:r>
              <a:rPr lang="en-US" altLang="zh-CN" sz="2800" dirty="0" smtClean="0">
                <a:solidFill>
                  <a:schemeClr val="tx1"/>
                </a:solidFill>
                <a:latin typeface="+mj-lt"/>
                <a:ea typeface="微软雅黑" panose="020B0503020204020204" pitchFamily="34" charset="-122"/>
              </a:rPr>
              <a:t>on MP3 Audio Steganalysis</a:t>
            </a:r>
            <a:endParaRPr lang="zh-CN" altLang="en-US" sz="4800" dirty="0">
              <a:solidFill>
                <a:schemeClr val="tx1"/>
              </a:solidFill>
              <a:effectLst>
                <a:outerShdw blurRad="38100" dist="38100" dir="2700000" algn="tl">
                  <a:srgbClr val="000000">
                    <a:alpha val="43137"/>
                  </a:srgbClr>
                </a:outerShdw>
              </a:effectLst>
              <a:latin typeface="+mj-lt"/>
              <a:ea typeface="微软雅黑" panose="020B0503020204020204" pitchFamily="34" charset="-122"/>
            </a:endParaRPr>
          </a:p>
        </p:txBody>
      </p:sp>
    </p:spTree>
    <p:extLst>
      <p:ext uri="{BB962C8B-B14F-4D97-AF65-F5344CB8AC3E}">
        <p14:creationId xmlns:p14="http://schemas.microsoft.com/office/powerpoint/2010/main" val="1477964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noAutofit/>
          </a:bodyPr>
          <a:lstStyle/>
          <a:p>
            <a:pPr>
              <a:defRPr/>
            </a:pPr>
            <a:fld id="{E4DBF3B6-D032-4E48-8A01-6151EB51CDE6}" type="slidenum">
              <a:rPr lang="zh-CN" altLang="en-US" smtClean="0">
                <a:latin typeface="宋体" panose="02010600030101010101" pitchFamily="2" charset="-122"/>
                <a:ea typeface="宋体" panose="02010600030101010101" pitchFamily="2" charset="-122"/>
              </a:rPr>
              <a:pPr>
                <a:defRPr/>
              </a:pPr>
              <a:t>10</a:t>
            </a:fld>
            <a:endParaRPr 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1917116" y="1340768"/>
                <a:ext cx="5616624" cy="3916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𝑴</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r>
                        <a:rPr lang="zh-CN" altLang="en-US" i="0">
                          <a:latin typeface="Cambria Math" panose="02040503050406030204" pitchFamily="18" charset="0"/>
                        </a:rPr>
                        <m:t>−</m:t>
                      </m:r>
                      <m:r>
                        <a:rPr lang="en-US" altLang="zh-CN" b="0" i="0" smtClean="0">
                          <a:latin typeface="Cambria Math" panose="02040503050406030204" pitchFamily="18" charset="0"/>
                        </a:rPr>
                        <m:t>1</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917116" y="1340768"/>
                <a:ext cx="5616624" cy="391646"/>
              </a:xfrm>
              <a:prstGeom prst="rect">
                <a:avLst/>
              </a:prstGeom>
              <a:blipFill rotWithShape="0">
                <a:blip r:embed="rId3"/>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78272" y="1744722"/>
                <a:ext cx="5094312" cy="41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𝑴</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−1;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78272" y="1744722"/>
                <a:ext cx="5094312" cy="412421"/>
              </a:xfrm>
              <a:prstGeom prst="rect">
                <a:avLst/>
              </a:prstGeom>
              <a:blipFill rotWithShape="0">
                <a:blip r:embed="rId4"/>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48262" y="2169451"/>
                <a:ext cx="5554332" cy="411395"/>
              </a:xfrm>
              <a:prstGeom prst="rect">
                <a:avLst/>
              </a:prstGeom>
            </p:spPr>
            <p:txBody>
              <a:bodyPr wrap="square">
                <a:spAutoFit/>
              </a:bodyPr>
              <a:lstStyle/>
              <a:p>
                <a14:m>
                  <m:oMath xmlns:m="http://schemas.openxmlformats.org/officeDocument/2006/math">
                    <m:sSubSup>
                      <m:sSubSupPr>
                        <m:ctrlPr>
                          <a:rPr lang="zh-CN" altLang="zh-CN" b="1" i="1" kern="1400" smtClean="0">
                            <a:solidFill>
                              <a:srgbClr val="FF0000"/>
                            </a:solidFill>
                            <a:latin typeface="Cambria Math" panose="02040503050406030204" pitchFamily="18" charset="0"/>
                            <a:ea typeface="Cambria Math" panose="02040503050406030204" pitchFamily="18" charset="0"/>
                          </a:rPr>
                        </m:ctrlPr>
                      </m:sSubSupPr>
                      <m:e>
                        <m:r>
                          <a:rPr lang="en-US" altLang="zh-CN" b="1" i="1" kern="1400">
                            <a:solidFill>
                              <a:srgbClr val="FF0000"/>
                            </a:solidFill>
                            <a:effectLst/>
                            <a:latin typeface="Cambria Math" panose="02040503050406030204" pitchFamily="18" charset="0"/>
                            <a:cs typeface="Times New Roman" panose="02020603050405020304" pitchFamily="18" charset="0"/>
                          </a:rPr>
                          <m:t>𝑨</m:t>
                        </m:r>
                      </m:e>
                      <m:sub>
                        <m:r>
                          <a:rPr lang="en-US" altLang="zh-CN" b="1" i="1" kern="1400">
                            <a:solidFill>
                              <a:srgbClr val="FF0000"/>
                            </a:solidFill>
                            <a:effectLst/>
                            <a:latin typeface="Cambria Math" panose="02040503050406030204" pitchFamily="18" charset="0"/>
                            <a:cs typeface="Times New Roman" panose="02020603050405020304" pitchFamily="18" charset="0"/>
                          </a:rPr>
                          <m:t>𝒎</m:t>
                        </m:r>
                        <m:r>
                          <a:rPr lang="en-US" altLang="zh-CN" b="1" i="1" kern="1400">
                            <a:solidFill>
                              <a:srgbClr val="FF0000"/>
                            </a:solidFill>
                            <a:effectLst/>
                            <a:latin typeface="Cambria Math" panose="02040503050406030204" pitchFamily="18" charset="0"/>
                            <a:cs typeface="Times New Roman" panose="02020603050405020304" pitchFamily="18" charset="0"/>
                          </a:rPr>
                          <m:t>,</m:t>
                        </m:r>
                        <m:r>
                          <a:rPr lang="en-US" altLang="zh-CN" b="1" i="1" kern="1400">
                            <a:solidFill>
                              <a:srgbClr val="FF0000"/>
                            </a:solidFill>
                            <a:effectLst/>
                            <a:latin typeface="Cambria Math" panose="02040503050406030204" pitchFamily="18" charset="0"/>
                            <a:cs typeface="Times New Roman" panose="02020603050405020304" pitchFamily="18" charset="0"/>
                          </a:rPr>
                          <m:t>𝒏</m:t>
                        </m:r>
                      </m:sub>
                      <m:sup>
                        <m:r>
                          <a:rPr lang="en-US" altLang="zh-CN" b="1" i="1" kern="1400">
                            <a:solidFill>
                              <a:srgbClr val="FF0000"/>
                            </a:solidFill>
                            <a:effectLst/>
                            <a:latin typeface="Cambria Math" panose="02040503050406030204" pitchFamily="18" charset="0"/>
                            <a:cs typeface="Times New Roman" panose="02020603050405020304" pitchFamily="18" charset="0"/>
                          </a:rPr>
                          <m:t>→</m:t>
                        </m:r>
                      </m:sup>
                    </m:sSubSup>
                    <m:r>
                      <a:rPr lang="en-US" altLang="zh-CN" i="1" kern="1400">
                        <a:effectLst/>
                        <a:latin typeface="Cambria Math" panose="02040503050406030204" pitchFamily="18" charset="0"/>
                        <a:cs typeface="Times New Roman" panose="02020603050405020304" pitchFamily="18" charset="0"/>
                      </a:rPr>
                      <m:t>=</m:t>
                    </m:r>
                    <m:d>
                      <m:dPr>
                        <m:begChr m:val="|"/>
                        <m:endChr m:val="|"/>
                        <m:ctrlPr>
                          <a:rPr lang="zh-CN" altLang="zh-CN" i="1" kern="1400">
                            <a:effectLst/>
                            <a:latin typeface="Cambria Math" panose="02040503050406030204" pitchFamily="18" charset="0"/>
                            <a:ea typeface="Cambria Math" panose="02040503050406030204" pitchFamily="18" charset="0"/>
                          </a:rPr>
                        </m:ctrlPr>
                      </m:dPr>
                      <m:e>
                        <m:sSub>
                          <m:sSubPr>
                            <m:ctrlPr>
                              <a:rPr lang="zh-CN" altLang="zh-CN" i="1" kern="1400">
                                <a:effectLst/>
                                <a:latin typeface="Cambria Math" panose="02040503050406030204" pitchFamily="18" charset="0"/>
                                <a:ea typeface="Cambria Math" panose="02040503050406030204" pitchFamily="18" charset="0"/>
                              </a:rPr>
                            </m:ctrlPr>
                          </m:sSubPr>
                          <m:e>
                            <m:r>
                              <a:rPr lang="en-US" altLang="zh-CN" i="1" kern="1400">
                                <a:effectLst/>
                                <a:latin typeface="Cambria Math" panose="02040503050406030204" pitchFamily="18" charset="0"/>
                                <a:cs typeface="Times New Roman" panose="02020603050405020304" pitchFamily="18" charset="0"/>
                              </a:rPr>
                              <m:t>𝑄</m:t>
                            </m:r>
                          </m:e>
                          <m:sub>
                            <m:r>
                              <a:rPr lang="en-US" altLang="zh-CN" i="1" kern="1400">
                                <a:effectLst/>
                                <a:latin typeface="Cambria Math" panose="02040503050406030204" pitchFamily="18" charset="0"/>
                                <a:cs typeface="Times New Roman" panose="02020603050405020304" pitchFamily="18" charset="0"/>
                              </a:rPr>
                              <m:t>𝑖</m:t>
                            </m:r>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𝑗</m:t>
                            </m:r>
                          </m:sub>
                        </m:sSub>
                      </m:e>
                    </m:d>
                    <m:r>
                      <a:rPr lang="en-US" altLang="zh-CN" i="1" kern="1400">
                        <a:effectLst/>
                        <a:latin typeface="Cambria Math" panose="02040503050406030204" pitchFamily="18" charset="0"/>
                        <a:cs typeface="Times New Roman" panose="02020603050405020304" pitchFamily="18" charset="0"/>
                      </a:rPr>
                      <m:t>−</m:t>
                    </m:r>
                    <m:d>
                      <m:dPr>
                        <m:begChr m:val="|"/>
                        <m:endChr m:val="|"/>
                        <m:ctrlPr>
                          <a:rPr lang="zh-CN" altLang="zh-CN" i="1" kern="1400">
                            <a:effectLst/>
                            <a:latin typeface="Cambria Math" panose="02040503050406030204" pitchFamily="18" charset="0"/>
                            <a:ea typeface="Cambria Math" panose="02040503050406030204" pitchFamily="18" charset="0"/>
                          </a:rPr>
                        </m:ctrlPr>
                      </m:dPr>
                      <m:e>
                        <m:sSub>
                          <m:sSubPr>
                            <m:ctrlPr>
                              <a:rPr lang="zh-CN" altLang="zh-CN" i="1" kern="1400">
                                <a:effectLst/>
                                <a:latin typeface="Cambria Math" panose="02040503050406030204" pitchFamily="18" charset="0"/>
                                <a:ea typeface="Cambria Math" panose="02040503050406030204" pitchFamily="18" charset="0"/>
                              </a:rPr>
                            </m:ctrlPr>
                          </m:sSubPr>
                          <m:e>
                            <m:r>
                              <a:rPr lang="en-US" altLang="zh-CN" i="1" kern="1400">
                                <a:effectLst/>
                                <a:latin typeface="Cambria Math" panose="02040503050406030204" pitchFamily="18" charset="0"/>
                                <a:cs typeface="Times New Roman" panose="02020603050405020304" pitchFamily="18" charset="0"/>
                              </a:rPr>
                              <m:t>𝑄</m:t>
                            </m:r>
                          </m:e>
                          <m:sub>
                            <m:r>
                              <a:rPr lang="en-US" altLang="zh-CN" i="1" kern="1400">
                                <a:effectLst/>
                                <a:latin typeface="Cambria Math" panose="02040503050406030204" pitchFamily="18" charset="0"/>
                                <a:cs typeface="Times New Roman" panose="02020603050405020304" pitchFamily="18" charset="0"/>
                              </a:rPr>
                              <m:t>𝑖</m:t>
                            </m:r>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𝑗</m:t>
                            </m:r>
                            <m:r>
                              <a:rPr lang="en-US" altLang="zh-CN" i="1" kern="1400">
                                <a:effectLst/>
                                <a:latin typeface="Cambria Math" panose="02040503050406030204" pitchFamily="18" charset="0"/>
                                <a:cs typeface="Times New Roman" panose="02020603050405020304" pitchFamily="18" charset="0"/>
                              </a:rPr>
                              <m:t>+1</m:t>
                            </m:r>
                          </m:sub>
                        </m:sSub>
                      </m:e>
                    </m:d>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𝑚</m:t>
                    </m:r>
                    <m:r>
                      <a:rPr lang="en-US" altLang="zh-CN" i="1" kern="1400">
                        <a:effectLst/>
                        <a:latin typeface="Cambria Math" panose="02040503050406030204" pitchFamily="18" charset="0"/>
                        <a:cs typeface="Times New Roman" panose="02020603050405020304" pitchFamily="18" charset="0"/>
                      </a:rPr>
                      <m:t>=1,…,</m:t>
                    </m:r>
                    <m:r>
                      <a:rPr lang="en-US" altLang="zh-CN" i="1" kern="1400">
                        <a:effectLst/>
                        <a:latin typeface="Cambria Math" panose="02040503050406030204" pitchFamily="18" charset="0"/>
                        <a:cs typeface="Times New Roman" panose="02020603050405020304" pitchFamily="18" charset="0"/>
                      </a:rPr>
                      <m:t>𝐶</m:t>
                    </m:r>
                    <m:r>
                      <a:rPr lang="en-US" altLang="zh-CN" i="1" kern="1400">
                        <a:effectLst/>
                        <a:latin typeface="Cambria Math" panose="02040503050406030204" pitchFamily="18" charset="0"/>
                        <a:cs typeface="Times New Roman" panose="02020603050405020304" pitchFamily="18" charset="0"/>
                      </a:rPr>
                      <m:t>; </m:t>
                    </m:r>
                    <m:r>
                      <a:rPr lang="en-US" altLang="zh-CN" i="1" kern="1400">
                        <a:effectLst/>
                        <a:latin typeface="Cambria Math" panose="02040503050406030204" pitchFamily="18" charset="0"/>
                        <a:cs typeface="Times New Roman" panose="02020603050405020304" pitchFamily="18" charset="0"/>
                      </a:rPr>
                      <m:t>𝑛</m:t>
                    </m:r>
                    <m:r>
                      <a:rPr lang="en-US" altLang="zh-CN" i="1" kern="1400">
                        <a:effectLst/>
                        <a:latin typeface="Cambria Math" panose="02040503050406030204" pitchFamily="18" charset="0"/>
                        <a:cs typeface="Times New Roman" panose="02020603050405020304" pitchFamily="18" charset="0"/>
                      </a:rPr>
                      <m:t>=1,…,</m:t>
                    </m:r>
                    <m:r>
                      <a:rPr lang="en-US" altLang="zh-CN" i="1" kern="1400">
                        <a:effectLst/>
                        <a:latin typeface="Cambria Math" panose="02040503050406030204" pitchFamily="18" charset="0"/>
                        <a:cs typeface="Times New Roman" panose="02020603050405020304" pitchFamily="18" charset="0"/>
                      </a:rPr>
                      <m:t>𝐺</m:t>
                    </m:r>
                    <m:r>
                      <a:rPr lang="en-US" altLang="zh-CN" i="1" kern="1400">
                        <a:effectLst/>
                        <a:latin typeface="Cambria Math" panose="02040503050406030204" pitchFamily="18" charset="0"/>
                        <a:cs typeface="Times New Roman" panose="02020603050405020304" pitchFamily="18" charset="0"/>
                      </a:rPr>
                      <m:t>−</m:t>
                    </m:r>
                  </m:oMath>
                </a14:m>
                <a:r>
                  <a:rPr lang="en-US" altLang="zh-CN" i="1" kern="1400" dirty="0">
                    <a:effectLst/>
                    <a:latin typeface="Times New Roman" panose="02020603050405020304" pitchFamily="18" charset="0"/>
                  </a:rPr>
                  <a:t>1</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948262" y="2169451"/>
                <a:ext cx="5554332" cy="411395"/>
              </a:xfrm>
              <a:prstGeom prst="rect">
                <a:avLst/>
              </a:prstGeom>
              <a:blipFill rotWithShape="0">
                <a:blip r:embed="rId5"/>
                <a:stretch>
                  <a:fillRect t="-4478"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753344" y="2593154"/>
                <a:ext cx="5742384" cy="41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𝑨</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sub>
                          </m:sSub>
                        </m:e>
                      </m:d>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−1;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753344" y="2593154"/>
                <a:ext cx="5742384" cy="412421"/>
              </a:xfrm>
              <a:prstGeom prst="rect">
                <a:avLst/>
              </a:prstGeom>
              <a:blipFill rotWithShape="0">
                <a:blip r:embed="rId6"/>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499552" y="3017883"/>
                <a:ext cx="6451752" cy="393698"/>
              </a:xfrm>
              <a:prstGeom prst="rect">
                <a:avLst/>
              </a:prstGeom>
            </p:spPr>
            <p:txBody>
              <a:bodyPr wrap="square">
                <a:spAutoFit/>
              </a:bodyPr>
              <a:lstStyle/>
              <a:p>
                <a14:m>
                  <m:oMath xmlns:m="http://schemas.openxmlformats.org/officeDocument/2006/math">
                    <m:sSubSup>
                      <m:sSubSupPr>
                        <m:ctrlPr>
                          <a:rPr lang="zh-CN" altLang="zh-CN" b="1" i="1" kern="1400" smtClean="0">
                            <a:solidFill>
                              <a:srgbClr val="FF0000"/>
                            </a:solidFill>
                            <a:latin typeface="Cambria Math" panose="02040503050406030204" pitchFamily="18" charset="0"/>
                            <a:ea typeface="Cambria Math" panose="02040503050406030204" pitchFamily="18" charset="0"/>
                          </a:rPr>
                        </m:ctrlPr>
                      </m:sSubSupPr>
                      <m:e>
                        <m:r>
                          <a:rPr lang="en-US" altLang="zh-CN" b="1" i="1" kern="1400">
                            <a:solidFill>
                              <a:srgbClr val="FF0000"/>
                            </a:solidFill>
                            <a:effectLst/>
                            <a:latin typeface="Cambria Math" panose="02040503050406030204" pitchFamily="18" charset="0"/>
                            <a:cs typeface="Times New Roman" panose="02020603050405020304" pitchFamily="18" charset="0"/>
                          </a:rPr>
                          <m:t>𝑴</m:t>
                        </m:r>
                      </m:e>
                      <m:sub>
                        <m:r>
                          <a:rPr lang="en-US" altLang="zh-CN" b="1" i="1" kern="1400">
                            <a:solidFill>
                              <a:srgbClr val="FF0000"/>
                            </a:solidFill>
                            <a:effectLst/>
                            <a:latin typeface="Cambria Math" panose="02040503050406030204" pitchFamily="18" charset="0"/>
                            <a:cs typeface="Times New Roman" panose="02020603050405020304" pitchFamily="18" charset="0"/>
                          </a:rPr>
                          <m:t>𝒎</m:t>
                        </m:r>
                        <m:r>
                          <a:rPr lang="en-US" altLang="zh-CN" b="1" i="1" kern="1400">
                            <a:solidFill>
                              <a:srgbClr val="FF0000"/>
                            </a:solidFill>
                            <a:effectLst/>
                            <a:latin typeface="Cambria Math" panose="02040503050406030204" pitchFamily="18" charset="0"/>
                            <a:cs typeface="Times New Roman" panose="02020603050405020304" pitchFamily="18" charset="0"/>
                          </a:rPr>
                          <m:t>,</m:t>
                        </m:r>
                        <m:r>
                          <a:rPr lang="en-US" altLang="zh-CN" b="1" i="1" kern="1400">
                            <a:solidFill>
                              <a:srgbClr val="FF0000"/>
                            </a:solidFill>
                            <a:effectLst/>
                            <a:latin typeface="Cambria Math" panose="02040503050406030204" pitchFamily="18" charset="0"/>
                            <a:cs typeface="Times New Roman" panose="02020603050405020304" pitchFamily="18" charset="0"/>
                          </a:rPr>
                          <m:t>𝒏</m:t>
                        </m:r>
                      </m:sub>
                      <m:sup>
                        <m:r>
                          <a:rPr lang="en-US" altLang="zh-CN" b="1" i="1" kern="1400">
                            <a:solidFill>
                              <a:srgbClr val="FF0000"/>
                            </a:solidFill>
                            <a:effectLst/>
                            <a:latin typeface="Cambria Math" panose="02040503050406030204" pitchFamily="18" charset="0"/>
                            <a:cs typeface="Times New Roman" panose="02020603050405020304" pitchFamily="18" charset="0"/>
                          </a:rPr>
                          <m:t>⇉</m:t>
                        </m:r>
                      </m:sup>
                    </m:sSubSup>
                    <m:r>
                      <a:rPr lang="en-US" altLang="zh-CN" i="1" kern="1400">
                        <a:effectLst/>
                        <a:latin typeface="Cambria Math" panose="02040503050406030204" pitchFamily="18" charset="0"/>
                        <a:cs typeface="Times New Roman" panose="02020603050405020304" pitchFamily="18" charset="0"/>
                      </a:rPr>
                      <m:t>=</m:t>
                    </m:r>
                    <m:sSub>
                      <m:sSubPr>
                        <m:ctrlPr>
                          <a:rPr lang="zh-CN" altLang="zh-CN" i="1" kern="1400">
                            <a:effectLst/>
                            <a:latin typeface="Cambria Math" panose="02040503050406030204" pitchFamily="18" charset="0"/>
                            <a:ea typeface="Cambria Math" panose="02040503050406030204" pitchFamily="18" charset="0"/>
                          </a:rPr>
                        </m:ctrlPr>
                      </m:sSubPr>
                      <m:e>
                        <m:r>
                          <a:rPr lang="en-US" altLang="zh-CN" i="1" kern="1400">
                            <a:effectLst/>
                            <a:latin typeface="Cambria Math" panose="02040503050406030204" pitchFamily="18" charset="0"/>
                            <a:cs typeface="Times New Roman" panose="02020603050405020304" pitchFamily="18" charset="0"/>
                          </a:rPr>
                          <m:t>𝑄</m:t>
                        </m:r>
                      </m:e>
                      <m:sub>
                        <m:r>
                          <a:rPr lang="en-US" altLang="zh-CN" i="1" kern="1400">
                            <a:effectLst/>
                            <a:latin typeface="Cambria Math" panose="02040503050406030204" pitchFamily="18" charset="0"/>
                            <a:cs typeface="Times New Roman" panose="02020603050405020304" pitchFamily="18" charset="0"/>
                          </a:rPr>
                          <m:t>𝑖</m:t>
                        </m:r>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𝑗</m:t>
                        </m:r>
                      </m:sub>
                    </m:sSub>
                    <m:r>
                      <a:rPr lang="en-US" altLang="zh-CN" i="1" kern="1400">
                        <a:effectLst/>
                        <a:latin typeface="Cambria Math" panose="02040503050406030204" pitchFamily="18" charset="0"/>
                        <a:cs typeface="Times New Roman" panose="02020603050405020304" pitchFamily="18" charset="0"/>
                      </a:rPr>
                      <m:t>−2×</m:t>
                    </m:r>
                    <m:sSub>
                      <m:sSubPr>
                        <m:ctrlPr>
                          <a:rPr lang="zh-CN" altLang="zh-CN" i="1" kern="1400">
                            <a:effectLst/>
                            <a:latin typeface="Cambria Math" panose="02040503050406030204" pitchFamily="18" charset="0"/>
                            <a:ea typeface="Cambria Math" panose="02040503050406030204" pitchFamily="18" charset="0"/>
                          </a:rPr>
                        </m:ctrlPr>
                      </m:sSubPr>
                      <m:e>
                        <m:r>
                          <a:rPr lang="en-US" altLang="zh-CN" i="1" kern="1400">
                            <a:effectLst/>
                            <a:latin typeface="Cambria Math" panose="02040503050406030204" pitchFamily="18" charset="0"/>
                            <a:cs typeface="Times New Roman" panose="02020603050405020304" pitchFamily="18" charset="0"/>
                          </a:rPr>
                          <m:t>𝑄</m:t>
                        </m:r>
                      </m:e>
                      <m:sub>
                        <m:r>
                          <a:rPr lang="en-US" altLang="zh-CN" i="1" kern="1400">
                            <a:effectLst/>
                            <a:latin typeface="Cambria Math" panose="02040503050406030204" pitchFamily="18" charset="0"/>
                            <a:cs typeface="Times New Roman" panose="02020603050405020304" pitchFamily="18" charset="0"/>
                          </a:rPr>
                          <m:t>𝑖</m:t>
                        </m:r>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𝑗</m:t>
                        </m:r>
                        <m:r>
                          <a:rPr lang="en-US" altLang="zh-CN" i="1" kern="1400">
                            <a:effectLst/>
                            <a:latin typeface="Cambria Math" panose="02040503050406030204" pitchFamily="18" charset="0"/>
                            <a:cs typeface="Times New Roman" panose="02020603050405020304" pitchFamily="18" charset="0"/>
                          </a:rPr>
                          <m:t>+1</m:t>
                        </m:r>
                      </m:sub>
                    </m:sSub>
                    <m:r>
                      <a:rPr lang="en-US" altLang="zh-CN" i="1" kern="1400">
                        <a:effectLst/>
                        <a:latin typeface="Cambria Math" panose="02040503050406030204" pitchFamily="18" charset="0"/>
                        <a:cs typeface="Times New Roman" panose="02020603050405020304" pitchFamily="18" charset="0"/>
                      </a:rPr>
                      <m:t>+</m:t>
                    </m:r>
                    <m:sSub>
                      <m:sSubPr>
                        <m:ctrlPr>
                          <a:rPr lang="zh-CN" altLang="zh-CN" i="1" kern="1400">
                            <a:effectLst/>
                            <a:latin typeface="Cambria Math" panose="02040503050406030204" pitchFamily="18" charset="0"/>
                            <a:ea typeface="Cambria Math" panose="02040503050406030204" pitchFamily="18" charset="0"/>
                          </a:rPr>
                        </m:ctrlPr>
                      </m:sSubPr>
                      <m:e>
                        <m:r>
                          <a:rPr lang="en-US" altLang="zh-CN" i="1" kern="1400">
                            <a:effectLst/>
                            <a:latin typeface="Cambria Math" panose="02040503050406030204" pitchFamily="18" charset="0"/>
                            <a:cs typeface="Times New Roman" panose="02020603050405020304" pitchFamily="18" charset="0"/>
                          </a:rPr>
                          <m:t>𝑄</m:t>
                        </m:r>
                      </m:e>
                      <m:sub>
                        <m:r>
                          <a:rPr lang="en-US" altLang="zh-CN" i="1" kern="1400">
                            <a:effectLst/>
                            <a:latin typeface="Cambria Math" panose="02040503050406030204" pitchFamily="18" charset="0"/>
                            <a:cs typeface="Times New Roman" panose="02020603050405020304" pitchFamily="18" charset="0"/>
                          </a:rPr>
                          <m:t>𝑖</m:t>
                        </m:r>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𝑗</m:t>
                        </m:r>
                        <m:r>
                          <a:rPr lang="en-US" altLang="zh-CN" i="1" kern="1400">
                            <a:effectLst/>
                            <a:latin typeface="Cambria Math" panose="02040503050406030204" pitchFamily="18" charset="0"/>
                            <a:cs typeface="Times New Roman" panose="02020603050405020304" pitchFamily="18" charset="0"/>
                          </a:rPr>
                          <m:t>+2</m:t>
                        </m:r>
                      </m:sub>
                    </m:sSub>
                    <m:r>
                      <a:rPr lang="en-US" altLang="zh-CN" i="1" kern="1400">
                        <a:effectLst/>
                        <a:latin typeface="Cambria Math" panose="02040503050406030204" pitchFamily="18" charset="0"/>
                        <a:cs typeface="Times New Roman" panose="02020603050405020304" pitchFamily="18" charset="0"/>
                      </a:rPr>
                      <m:t>,</m:t>
                    </m:r>
                    <m:r>
                      <a:rPr lang="en-US" altLang="zh-CN" i="1" kern="1400">
                        <a:effectLst/>
                        <a:latin typeface="Cambria Math" panose="02040503050406030204" pitchFamily="18" charset="0"/>
                        <a:cs typeface="Times New Roman" panose="02020603050405020304" pitchFamily="18" charset="0"/>
                      </a:rPr>
                      <m:t>𝑚</m:t>
                    </m:r>
                    <m:r>
                      <a:rPr lang="en-US" altLang="zh-CN" i="1" kern="1400">
                        <a:effectLst/>
                        <a:latin typeface="Cambria Math" panose="02040503050406030204" pitchFamily="18" charset="0"/>
                        <a:cs typeface="Times New Roman" panose="02020603050405020304" pitchFamily="18" charset="0"/>
                      </a:rPr>
                      <m:t>=1,…,</m:t>
                    </m:r>
                    <m:r>
                      <a:rPr lang="en-US" altLang="zh-CN" i="1" kern="1400">
                        <a:effectLst/>
                        <a:latin typeface="Cambria Math" panose="02040503050406030204" pitchFamily="18" charset="0"/>
                        <a:cs typeface="Times New Roman" panose="02020603050405020304" pitchFamily="18" charset="0"/>
                      </a:rPr>
                      <m:t>𝐶</m:t>
                    </m:r>
                    <m:r>
                      <a:rPr lang="en-US" altLang="zh-CN" i="1" kern="1400">
                        <a:effectLst/>
                        <a:latin typeface="Cambria Math" panose="02040503050406030204" pitchFamily="18" charset="0"/>
                        <a:cs typeface="Times New Roman" panose="02020603050405020304" pitchFamily="18" charset="0"/>
                      </a:rPr>
                      <m:t>; </m:t>
                    </m:r>
                    <m:r>
                      <a:rPr lang="en-US" altLang="zh-CN" i="1" kern="1400">
                        <a:effectLst/>
                        <a:latin typeface="Cambria Math" panose="02040503050406030204" pitchFamily="18" charset="0"/>
                        <a:cs typeface="Times New Roman" panose="02020603050405020304" pitchFamily="18" charset="0"/>
                      </a:rPr>
                      <m:t>𝑛</m:t>
                    </m:r>
                    <m:r>
                      <a:rPr lang="en-US" altLang="zh-CN" i="1" kern="1400">
                        <a:effectLst/>
                        <a:latin typeface="Cambria Math" panose="02040503050406030204" pitchFamily="18" charset="0"/>
                        <a:cs typeface="Times New Roman" panose="02020603050405020304" pitchFamily="18" charset="0"/>
                      </a:rPr>
                      <m:t>=1,…,</m:t>
                    </m:r>
                    <m:r>
                      <a:rPr lang="en-US" altLang="zh-CN" i="1" kern="1400">
                        <a:effectLst/>
                        <a:latin typeface="Cambria Math" panose="02040503050406030204" pitchFamily="18" charset="0"/>
                        <a:cs typeface="Times New Roman" panose="02020603050405020304" pitchFamily="18" charset="0"/>
                      </a:rPr>
                      <m:t>𝐺</m:t>
                    </m:r>
                    <m:r>
                      <a:rPr lang="en-US" altLang="zh-CN" i="1" kern="1400">
                        <a:effectLst/>
                        <a:latin typeface="Cambria Math" panose="02040503050406030204" pitchFamily="18" charset="0"/>
                        <a:cs typeface="Times New Roman" panose="02020603050405020304" pitchFamily="18" charset="0"/>
                      </a:rPr>
                      <m:t>−</m:t>
                    </m:r>
                  </m:oMath>
                </a14:m>
                <a:r>
                  <a:rPr lang="en-US" altLang="zh-CN" i="1" kern="1400" dirty="0">
                    <a:effectLst/>
                    <a:latin typeface="Times New Roman" panose="02020603050405020304" pitchFamily="18" charset="0"/>
                  </a:rPr>
                  <a:t>2</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499552" y="3017883"/>
                <a:ext cx="6451752" cy="393698"/>
              </a:xfrm>
              <a:prstGeom prst="rect">
                <a:avLst/>
              </a:prstGeom>
              <a:blipFill rotWithShape="0">
                <a:blip r:embed="rId7"/>
                <a:stretch>
                  <a:fillRect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177282" y="3423889"/>
                <a:ext cx="6848747" cy="41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𝑴</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+2,</m:t>
                          </m:r>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−2;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177282" y="3423889"/>
                <a:ext cx="6848747" cy="412421"/>
              </a:xfrm>
              <a:prstGeom prst="rect">
                <a:avLst/>
              </a:prstGeom>
              <a:blipFill rotWithShape="0">
                <a:blip r:embed="rId8"/>
                <a:stretch>
                  <a:fillRect b="-7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02395" y="3848618"/>
                <a:ext cx="8046071" cy="4113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𝑨</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e>
                      </m:d>
                      <m:r>
                        <a:rPr lang="zh-CN" altLang="en-US" i="0">
                          <a:latin typeface="Cambria Math" panose="02040503050406030204" pitchFamily="18" charset="0"/>
                        </a:rPr>
                        <m:t>−2×</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sub>
                          </m:sSub>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r>
                        <a:rPr lang="zh-CN" altLang="en-US" i="0">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02395" y="3848618"/>
                <a:ext cx="8046071" cy="411395"/>
              </a:xfrm>
              <a:prstGeom prst="rect">
                <a:avLst/>
              </a:prstGeom>
              <a:blipFill rotWithShape="0">
                <a:blip r:embed="rId9"/>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161032" y="4272323"/>
                <a:ext cx="7128792" cy="41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𝑨</m:t>
                          </m:r>
                        </m:e>
                        <m:sub>
                          <m:r>
                            <a:rPr lang="zh-CN" altLang="en-US" b="1" i="1">
                              <a:solidFill>
                                <a:srgbClr val="FF0000"/>
                              </a:solidFill>
                              <a:latin typeface="Cambria Math" panose="02040503050406030204" pitchFamily="18" charset="0"/>
                            </a:rPr>
                            <m:t>𝒎</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sub>
                        <m:sup>
                          <m:r>
                            <a:rPr lang="zh-CN" altLang="en-US" b="1" i="0">
                              <a:solidFill>
                                <a:srgbClr val="FF0000"/>
                              </a:solidFill>
                              <a:latin typeface="Cambria Math" panose="02040503050406030204" pitchFamily="18" charset="0"/>
                            </a:rPr>
                            <m:t>⇊</m:t>
                          </m:r>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e>
                      </m:d>
                      <m:r>
                        <a:rPr lang="zh-CN" altLang="en-US" i="0">
                          <a:latin typeface="Cambria Math" panose="02040503050406030204" pitchFamily="18" charset="0"/>
                        </a:rPr>
                        <m:t>−2×</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sub>
                          </m:sSub>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+2,</m:t>
                              </m:r>
                              <m:r>
                                <a:rPr lang="zh-CN" altLang="en-US" i="1">
                                  <a:latin typeface="Cambria Math" panose="02040503050406030204" pitchFamily="18" charset="0"/>
                                </a:rPr>
                                <m:t>𝑗</m:t>
                              </m:r>
                            </m:sub>
                          </m:sSub>
                        </m:e>
                      </m:d>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=1,…,</m:t>
                      </m:r>
                      <m:r>
                        <a:rPr lang="zh-CN" altLang="en-US" i="1">
                          <a:latin typeface="Cambria Math" panose="02040503050406030204" pitchFamily="18" charset="0"/>
                        </a:rPr>
                        <m:t>𝐶</m:t>
                      </m:r>
                      <m:r>
                        <a:rPr lang="zh-CN" altLang="en-US" i="0">
                          <a:latin typeface="Cambria Math" panose="02040503050406030204" pitchFamily="18" charset="0"/>
                        </a:rPr>
                        <m:t>−2; </m:t>
                      </m:r>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𝐺</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1161032" y="4272323"/>
                <a:ext cx="7128792" cy="412421"/>
              </a:xfrm>
              <a:prstGeom prst="rect">
                <a:avLst/>
              </a:prstGeom>
              <a:blipFill rotWithShape="0">
                <a:blip r:embed="rId10"/>
                <a:stretch>
                  <a:fillRect b="-7463"/>
                </a:stretch>
              </a:blipFill>
            </p:spPr>
            <p:txBody>
              <a:bodyPr/>
              <a:lstStyle/>
              <a:p>
                <a:r>
                  <a:rPr lang="zh-CN" altLang="en-US">
                    <a:noFill/>
                  </a:rPr>
                  <a:t> </a:t>
                </a:r>
              </a:p>
            </p:txBody>
          </p:sp>
        </mc:Fallback>
      </mc:AlternateContent>
      <p:sp>
        <p:nvSpPr>
          <p:cNvPr id="25" name="文本框 24"/>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富高通滤波器组</a:t>
            </a:r>
            <a:endParaRPr lang="zh-CN" altLang="en-US" sz="2200" dirty="0">
              <a:latin typeface="微软雅黑" panose="020B0503020204020204" pitchFamily="34" charset="-122"/>
              <a:ea typeface="微软雅黑" panose="020B0503020204020204" pitchFamily="34" charset="-122"/>
            </a:endParaRPr>
          </a:p>
        </p:txBody>
      </p:sp>
      <p:sp>
        <p:nvSpPr>
          <p:cNvPr id="20" name="标题 2"/>
          <p:cNvSpPr>
            <a:spLocks noGrp="1"/>
          </p:cNvSpPr>
          <p:nvPr>
            <p:ph type="title"/>
          </p:nvPr>
        </p:nvSpPr>
        <p:spPr>
          <a:xfrm>
            <a:off x="15353" y="0"/>
            <a:ext cx="9128649" cy="750888"/>
          </a:xfrm>
        </p:spPr>
        <p:txBody>
          <a:bodyPr/>
          <a:lstStyle/>
          <a:p>
            <a:pPr>
              <a:spcBef>
                <a:spcPts val="0"/>
              </a:spcBef>
              <a:buClr>
                <a:schemeClr val="tx1"/>
              </a:buClr>
            </a:pPr>
            <a:r>
              <a:rPr lang="en-US" altLang="zh-CN" sz="3200" dirty="0" smtClean="0">
                <a:solidFill>
                  <a:schemeClr val="tx1"/>
                </a:solidFill>
              </a:rPr>
              <a:t>MP3</a:t>
            </a:r>
            <a:r>
              <a:rPr lang="zh-CN" altLang="en-US" sz="3200" dirty="0" smtClean="0">
                <a:solidFill>
                  <a:schemeClr val="tx1"/>
                </a:solidFill>
              </a:rPr>
              <a:t>音频通用富</a:t>
            </a:r>
            <a:r>
              <a:rPr lang="zh-CN" altLang="en-US" sz="3200" dirty="0">
                <a:solidFill>
                  <a:schemeClr val="tx1"/>
                </a:solidFill>
              </a:rPr>
              <a:t>高通滤波器组</a:t>
            </a:r>
          </a:p>
        </p:txBody>
      </p:sp>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extLst>
                  <p:ext uri="{D42A27DB-BD31-4B8C-83A1-F6EECF244321}">
                    <p14:modId xmlns:p14="http://schemas.microsoft.com/office/powerpoint/2010/main" val="1764919604"/>
                  </p:ext>
                </p:extLst>
              </p:nvPr>
            </p:nvGraphicFramePr>
            <p:xfrm>
              <a:off x="1342066" y="5324639"/>
              <a:ext cx="6519177" cy="792000"/>
            </p:xfrm>
            <a:graphic>
              <a:graphicData uri="http://schemas.openxmlformats.org/drawingml/2006/table">
                <a:tbl>
                  <a:tblPr firstRow="1" firstCol="1" bandRow="1">
                    <a:tableStyleId>{5C22544A-7EE6-4342-B048-85BDC9FD1C3A}</a:tableStyleId>
                  </a:tblPr>
                  <a:tblGrid>
                    <a:gridCol w="724353"/>
                    <a:gridCol w="724353"/>
                    <a:gridCol w="724353"/>
                    <a:gridCol w="724353"/>
                    <a:gridCol w="724353"/>
                    <a:gridCol w="724353"/>
                    <a:gridCol w="724353"/>
                    <a:gridCol w="724353"/>
                    <a:gridCol w="724353"/>
                  </a:tblGrid>
                  <a:tr h="396000">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sz="1800" b="0" i="1" kern="100" smtClean="0">
                                    <a:solidFill>
                                      <a:schemeClr val="tx1"/>
                                    </a:solidFill>
                                    <a:effectLst/>
                                    <a:latin typeface="Cambria Math" panose="02040503050406030204" pitchFamily="18" charset="0"/>
                                    <a:ea typeface="宋体" panose="02010600030101010101" pitchFamily="2" charset="-122"/>
                                  </a:rPr>
                                  <m:t>𝑀</m:t>
                                </m:r>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𝑀</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𝑀</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𝑀</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𝑀</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𝐴</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𝐴</m:t>
                                    </m:r>
                                  </m:e>
                                  <m:sup>
                                    <m:r>
                                      <a:rPr lang="en-US" sz="1800" b="0" kern="1400">
                                        <a:solidFill>
                                          <a:schemeClr val="tx1"/>
                                        </a:solidFill>
                                        <a:effectLst/>
                                        <a:latin typeface="Cambria Math" panose="02040503050406030204" pitchFamily="18" charset="0"/>
                                      </a:rPr>
                                      <m:t>↓</m:t>
                                    </m:r>
                                  </m:sup>
                                </m:sSup>
                              </m:oMath>
                            </m:oMathPara>
                          </a14:m>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𝐴</m:t>
                                    </m:r>
                                  </m:e>
                                  <m:sup>
                                    <m:r>
                                      <a:rPr lang="en-US" sz="1800" b="0" kern="1400">
                                        <a:solidFill>
                                          <a:schemeClr val="tx1"/>
                                        </a:solidFill>
                                        <a:effectLst/>
                                        <a:latin typeface="Cambria Math" panose="02040503050406030204" pitchFamily="18" charset="0"/>
                                      </a:rPr>
                                      <m:t>⇉</m:t>
                                    </m:r>
                                  </m:sup>
                                </m:sSup>
                              </m:oMath>
                            </m:oMathPara>
                          </a14:m>
                          <a:endParaRPr lang="zh-CN" sz="18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zh-CN" sz="1800" b="0" i="1" kern="1400" smtClean="0">
                                        <a:solidFill>
                                          <a:schemeClr val="tx1"/>
                                        </a:solidFill>
                                        <a:effectLst/>
                                        <a:latin typeface="Cambria Math" panose="02040503050406030204" pitchFamily="18" charset="0"/>
                                      </a:rPr>
                                    </m:ctrlPr>
                                  </m:sSupPr>
                                  <m:e>
                                    <m:r>
                                      <a:rPr lang="en-US" sz="1800" b="0" i="1" kern="1400">
                                        <a:solidFill>
                                          <a:schemeClr val="tx1"/>
                                        </a:solidFill>
                                        <a:effectLst/>
                                        <a:latin typeface="Cambria Math" panose="02040503050406030204" pitchFamily="18" charset="0"/>
                                      </a:rPr>
                                      <m:t>𝐴</m:t>
                                    </m:r>
                                  </m:e>
                                  <m:sup>
                                    <m:r>
                                      <a:rPr lang="en-US" sz="1800" b="0" kern="1400">
                                        <a:solidFill>
                                          <a:schemeClr val="tx1"/>
                                        </a:solidFill>
                                        <a:effectLst/>
                                        <a:latin typeface="Cambria Math" panose="02040503050406030204" pitchFamily="18" charset="0"/>
                                      </a:rPr>
                                      <m:t>⇊</m:t>
                                    </m:r>
                                  </m:sup>
                                </m:sSup>
                              </m:oMath>
                            </m:oMathPara>
                          </a14:m>
                          <a:endParaRPr lang="zh-CN" sz="18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a:txBody>
                        <a:bodyPr/>
                        <a:lstStyle/>
                        <a:p>
                          <a:pPr algn="ctr">
                            <a:spcAft>
                              <a:spcPts val="0"/>
                            </a:spcAft>
                          </a:pPr>
                          <a:r>
                            <a:rPr lang="en-US" sz="1800" b="0" kern="1400" dirty="0" smtClean="0">
                              <a:solidFill>
                                <a:srgbClr val="FF0000"/>
                              </a:solidFill>
                              <a:effectLst/>
                            </a:rPr>
                            <a:t>4.36</a:t>
                          </a:r>
                          <a:endParaRPr lang="zh-CN" sz="1800" b="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5.60</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7.83</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8.08</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11.17</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6.18</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7.81</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8.16</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11.19</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22" name="表格 21"/>
              <p:cNvGraphicFramePr>
                <a:graphicFrameLocks noGrp="1"/>
              </p:cNvGraphicFramePr>
              <p:nvPr>
                <p:extLst>
                  <p:ext uri="{D42A27DB-BD31-4B8C-83A1-F6EECF244321}">
                    <p14:modId xmlns:p14="http://schemas.microsoft.com/office/powerpoint/2010/main" val="1764919604"/>
                  </p:ext>
                </p:extLst>
              </p:nvPr>
            </p:nvGraphicFramePr>
            <p:xfrm>
              <a:off x="1342066" y="5324639"/>
              <a:ext cx="6519177" cy="792000"/>
            </p:xfrm>
            <a:graphic>
              <a:graphicData uri="http://schemas.openxmlformats.org/drawingml/2006/table">
                <a:tbl>
                  <a:tblPr firstRow="1" firstCol="1" bandRow="1">
                    <a:tableStyleId>{5C22544A-7EE6-4342-B048-85BDC9FD1C3A}</a:tableStyleId>
                  </a:tblPr>
                  <a:tblGrid>
                    <a:gridCol w="724353"/>
                    <a:gridCol w="724353"/>
                    <a:gridCol w="724353"/>
                    <a:gridCol w="724353"/>
                    <a:gridCol w="724353"/>
                    <a:gridCol w="724353"/>
                    <a:gridCol w="724353"/>
                    <a:gridCol w="724353"/>
                    <a:gridCol w="724353"/>
                  </a:tblGrid>
                  <a:tr h="396000">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840" t="-1515" r="-800840"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100840" t="-1515" r="-700840"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200840" t="-1515" r="-600840"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300840" t="-1515" r="-500840"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404237" t="-1515" r="-405085"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500000" t="-1515" r="-301681"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600000" t="-1515" r="-201681"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700000" t="-1515" r="-101681" b="-118182"/>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1"/>
                          <a:stretch>
                            <a:fillRect l="-800000" t="-1515" r="-1681" b="-118182"/>
                          </a:stretch>
                        </a:blipFill>
                      </a:tcPr>
                    </a:tc>
                  </a:tr>
                  <a:tr h="396000">
                    <a:tc>
                      <a:txBody>
                        <a:bodyPr/>
                        <a:lstStyle/>
                        <a:p>
                          <a:pPr algn="ctr">
                            <a:spcAft>
                              <a:spcPts val="0"/>
                            </a:spcAft>
                          </a:pPr>
                          <a:r>
                            <a:rPr lang="en-US" sz="1800" b="0" kern="1400" dirty="0" smtClean="0">
                              <a:solidFill>
                                <a:srgbClr val="FF0000"/>
                              </a:solidFill>
                              <a:effectLst/>
                            </a:rPr>
                            <a:t>4.36</a:t>
                          </a:r>
                          <a:endParaRPr lang="zh-CN" sz="1800" b="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5.60</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7.83</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8.08</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11.17</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6.18</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7.81</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8.16</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0" kern="1400" dirty="0" smtClean="0">
                              <a:solidFill>
                                <a:schemeClr val="tx1"/>
                              </a:solidFill>
                              <a:effectLst/>
                            </a:rPr>
                            <a:t>11.19</a:t>
                          </a:r>
                          <a:endParaRPr lang="zh-CN" sz="18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24" name="文本框 71">
            <a:extLst>
              <a:ext uri="{FF2B5EF4-FFF2-40B4-BE49-F238E27FC236}">
                <a16:creationId xmlns="" xmlns:a16="http://schemas.microsoft.com/office/drawing/2014/main" id="{73059AC7-AB3C-4295-8089-A90B4CD8E9CD}"/>
              </a:ext>
            </a:extLst>
          </p:cNvPr>
          <p:cNvSpPr txBox="1"/>
          <p:nvPr/>
        </p:nvSpPr>
        <p:spPr>
          <a:xfrm>
            <a:off x="2297914" y="4796624"/>
            <a:ext cx="4563526" cy="507831"/>
          </a:xfrm>
          <a:prstGeom prst="rect">
            <a:avLst/>
          </a:prstGeom>
        </p:spPr>
        <p:txBody>
          <a:bodyPr wrap="square" rtlCol="0">
            <a:spAutoFit/>
          </a:bodyPr>
          <a:lstStyle/>
          <a:p>
            <a:pPr>
              <a:lnSpc>
                <a:spcPct val="150000"/>
              </a:lnSpc>
            </a:pPr>
            <a:r>
              <a:rPr lang="zh-CN" altLang="en-US" kern="0" dirty="0" smtClean="0">
                <a:solidFill>
                  <a:srgbClr val="FF0000"/>
                </a:solidFill>
                <a:latin typeface="微软雅黑" panose="020B0503020204020204" pitchFamily="34" charset="-122"/>
                <a:ea typeface="微软雅黑" panose="020B0503020204020204" pitchFamily="34" charset="-122"/>
              </a:rPr>
              <a:t>差异点</a:t>
            </a:r>
            <a:r>
              <a:rPr lang="zh-CN" altLang="en-US" kern="0" dirty="0" smtClean="0">
                <a:latin typeface="微软雅黑" panose="020B0503020204020204" pitchFamily="34" charset="-122"/>
                <a:ea typeface="微软雅黑" panose="020B0503020204020204" pitchFamily="34" charset="-122"/>
              </a:rPr>
              <a:t>占比</a:t>
            </a:r>
            <a:r>
              <a:rPr lang="en-US" altLang="zh-CN" kern="0" dirty="0" smtClean="0">
                <a:latin typeface="微软雅黑" panose="020B0503020204020204" pitchFamily="34" charset="-122"/>
                <a:ea typeface="微软雅黑" panose="020B0503020204020204" pitchFamily="34" charset="-122"/>
              </a:rPr>
              <a:t>, EECS, 128 kbps, w</a:t>
            </a:r>
            <a:r>
              <a:rPr lang="en-US" altLang="zh-CN" i="1" kern="0" dirty="0" smtClean="0">
                <a:latin typeface="微软雅黑" panose="020B0503020204020204" pitchFamily="34" charset="-122"/>
                <a:ea typeface="微软雅黑" panose="020B0503020204020204" pitchFamily="34" charset="-122"/>
              </a:rPr>
              <a:t> </a:t>
            </a:r>
            <a:r>
              <a:rPr lang="en-US" altLang="zh-CN" kern="0" dirty="0" smtClean="0">
                <a:latin typeface="微软雅黑" panose="020B0503020204020204" pitchFamily="34" charset="-122"/>
                <a:ea typeface="微软雅黑" panose="020B0503020204020204" pitchFamily="34" charset="-122"/>
              </a:rPr>
              <a:t>= 2, h</a:t>
            </a:r>
            <a:r>
              <a:rPr lang="en-US" altLang="zh-CN" i="1" kern="0" dirty="0" smtClean="0">
                <a:latin typeface="微软雅黑" panose="020B0503020204020204" pitchFamily="34" charset="-122"/>
                <a:ea typeface="微软雅黑" panose="020B0503020204020204" pitchFamily="34" charset="-122"/>
              </a:rPr>
              <a:t> </a:t>
            </a:r>
            <a:r>
              <a:rPr lang="en-US" altLang="zh-CN" kern="0" dirty="0" smtClean="0">
                <a:latin typeface="微软雅黑" panose="020B0503020204020204" pitchFamily="34" charset="-122"/>
                <a:ea typeface="微软雅黑" panose="020B0503020204020204" pitchFamily="34" charset="-122"/>
              </a:rPr>
              <a:t>= 7 </a:t>
            </a:r>
            <a:endParaRPr lang="zh-CN" altLang="en-US"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6999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11</a:t>
            </a:fld>
            <a:endParaRPr lang="en-US" dirty="0"/>
          </a:p>
        </p:txBody>
      </p:sp>
      <p:sp>
        <p:nvSpPr>
          <p:cNvPr id="5" name="文本框 4"/>
          <p:cNvSpPr txBox="1"/>
          <p:nvPr/>
        </p:nvSpPr>
        <p:spPr>
          <a:xfrm>
            <a:off x="35496" y="909881"/>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smtClean="0">
                <a:latin typeface="微软雅黑" panose="020B0503020204020204" pitchFamily="34" charset="-122"/>
                <a:ea typeface="微软雅黑" panose="020B0503020204020204" pitchFamily="34" charset="-122"/>
                <a:sym typeface="+mn-ea"/>
              </a:rPr>
              <a:t>Cover</a:t>
            </a:r>
            <a:r>
              <a:rPr lang="zh-CN" altLang="en-US" sz="2200" dirty="0" smtClean="0">
                <a:latin typeface="微软雅黑" panose="020B0503020204020204" pitchFamily="34" charset="-122"/>
                <a:ea typeface="微软雅黑" panose="020B0503020204020204" pitchFamily="34" charset="-122"/>
                <a:sym typeface="+mn-ea"/>
              </a:rPr>
              <a:t>与</a:t>
            </a:r>
            <a:r>
              <a:rPr lang="en-US" altLang="zh-CN" sz="2200" dirty="0" smtClean="0">
                <a:latin typeface="微软雅黑" panose="020B0503020204020204" pitchFamily="34" charset="-122"/>
                <a:ea typeface="微软雅黑" panose="020B0503020204020204" pitchFamily="34" charset="-122"/>
                <a:sym typeface="+mn-ea"/>
              </a:rPr>
              <a:t>Stego</a:t>
            </a:r>
            <a:r>
              <a:rPr lang="zh-CN" altLang="en-US" sz="2200" dirty="0" smtClean="0">
                <a:latin typeface="微软雅黑" panose="020B0503020204020204" pitchFamily="34" charset="-122"/>
                <a:ea typeface="微软雅黑" panose="020B0503020204020204" pitchFamily="34" charset="-122"/>
                <a:sym typeface="+mn-ea"/>
              </a:rPr>
              <a:t>音频</a:t>
            </a:r>
            <a:r>
              <a:rPr lang="en-US" altLang="zh-CN" sz="2200" dirty="0" smtClean="0">
                <a:latin typeface="微软雅黑" panose="020B0503020204020204" pitchFamily="34" charset="-122"/>
                <a:ea typeface="微软雅黑" panose="020B0503020204020204" pitchFamily="34" charset="-122"/>
                <a:sym typeface="+mn-ea"/>
              </a:rPr>
              <a:t>QMDCT</a:t>
            </a:r>
            <a:r>
              <a:rPr lang="zh-CN" altLang="en-US" sz="2200" dirty="0" smtClean="0">
                <a:latin typeface="微软雅黑" panose="020B0503020204020204" pitchFamily="34" charset="-122"/>
                <a:ea typeface="微软雅黑" panose="020B0503020204020204" pitchFamily="34" charset="-122"/>
                <a:sym typeface="+mn-ea"/>
              </a:rPr>
              <a:t>系数差异分布 </a:t>
            </a:r>
            <a:r>
              <a:rPr lang="en-US" altLang="zh-CN" sz="2200" dirty="0" smtClean="0">
                <a:latin typeface="微软雅黑" panose="020B0503020204020204" pitchFamily="34" charset="-122"/>
                <a:ea typeface="微软雅黑" panose="020B0503020204020204" pitchFamily="34" charset="-122"/>
                <a:sym typeface="+mn-ea"/>
              </a:rPr>
              <a:t>(Cover - Stego)</a:t>
            </a:r>
            <a:endParaRPr lang="zh-CN" altLang="en-US" sz="22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1777189" y="1320023"/>
            <a:ext cx="5371444" cy="4968000"/>
          </a:xfrm>
          <a:prstGeom prst="rect">
            <a:avLst/>
          </a:prstGeom>
        </p:spPr>
      </p:pic>
      <p:sp>
        <p:nvSpPr>
          <p:cNvPr id="12" name="标题 2"/>
          <p:cNvSpPr>
            <a:spLocks noGrp="1"/>
          </p:cNvSpPr>
          <p:nvPr>
            <p:ph type="title"/>
          </p:nvPr>
        </p:nvSpPr>
        <p:spPr>
          <a:xfrm>
            <a:off x="15353" y="0"/>
            <a:ext cx="9128649" cy="750888"/>
          </a:xfrm>
        </p:spPr>
        <p:txBody>
          <a:bodyPr/>
          <a:lstStyle/>
          <a:p>
            <a:pPr>
              <a:spcBef>
                <a:spcPts val="0"/>
              </a:spcBef>
              <a:buClr>
                <a:schemeClr val="tx1"/>
              </a:buClr>
            </a:pPr>
            <a:r>
              <a:rPr lang="en-US" altLang="zh-CN" sz="3200" dirty="0">
                <a:solidFill>
                  <a:schemeClr val="tx1"/>
                </a:solidFill>
              </a:rPr>
              <a:t>MP3</a:t>
            </a:r>
            <a:r>
              <a:rPr lang="zh-CN" altLang="en-US" sz="3200" dirty="0">
                <a:solidFill>
                  <a:schemeClr val="tx1"/>
                </a:solidFill>
              </a:rPr>
              <a:t>音频通用富高通滤波器组</a:t>
            </a:r>
            <a:endParaRPr lang="zh-CN" altLang="en-US" sz="3200" dirty="0">
              <a:solidFill>
                <a:schemeClr val="tx1"/>
              </a:solidFill>
            </a:endParaRPr>
          </a:p>
        </p:txBody>
      </p:sp>
      <p:sp>
        <p:nvSpPr>
          <p:cNvPr id="2" name="矩形 1"/>
          <p:cNvSpPr/>
          <p:nvPr/>
        </p:nvSpPr>
        <p:spPr bwMode="auto">
          <a:xfrm>
            <a:off x="2437952" y="2769708"/>
            <a:ext cx="432048" cy="216024"/>
          </a:xfrm>
          <a:prstGeom prst="rect">
            <a:avLst/>
          </a:prstGeom>
          <a:noFill/>
          <a:ln w="19050">
            <a:solidFill>
              <a:schemeClr val="tx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745438" y="1291302"/>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bwMode="auto">
          <a:xfrm>
            <a:off x="3557538" y="1305163"/>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5354283" y="1295784"/>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1745438" y="2949378"/>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3557538" y="2963239"/>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5354283" y="2953860"/>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1745438" y="4602207"/>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3557538" y="4616068"/>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5354283" y="4606689"/>
            <a:ext cx="274531" cy="168664"/>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280909" y="3403913"/>
            <a:ext cx="1835696" cy="400110"/>
          </a:xfrm>
          <a:prstGeom prst="rect">
            <a:avLst/>
          </a:prstGeom>
        </p:spPr>
        <p:txBody>
          <a:bodyPr wrap="square" rtlCol="0">
            <a:spAutoFit/>
          </a:bodyPr>
          <a:lstStyle/>
          <a:p>
            <a:r>
              <a:rPr lang="zh-CN" altLang="en-US" sz="2000" b="1" kern="0" dirty="0" smtClean="0">
                <a:solidFill>
                  <a:srgbClr val="FF0000"/>
                </a:solidFill>
                <a:latin typeface="微软雅黑" panose="020B0503020204020204" pitchFamily="34" charset="-122"/>
                <a:ea typeface="微软雅黑" panose="020B0503020204020204" pitchFamily="34" charset="-122"/>
              </a:rPr>
              <a:t>分布扰动</a:t>
            </a:r>
            <a:r>
              <a:rPr lang="zh-CN" altLang="en-US" sz="2000" kern="0" dirty="0" smtClean="0">
                <a:solidFill>
                  <a:srgbClr val="FF0000"/>
                </a:solidFill>
                <a:latin typeface="微软雅黑" panose="020B0503020204020204" pitchFamily="34" charset="-122"/>
                <a:ea typeface="微软雅黑" panose="020B0503020204020204" pitchFamily="34" charset="-122"/>
              </a:rPr>
              <a:t>增大</a:t>
            </a:r>
            <a:endParaRPr lang="zh-CN" altLang="en-US" sz="2000" kern="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05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1" grpId="0" animBg="1"/>
      <p:bldP spid="13" grpId="0" animBg="1"/>
      <p:bldP spid="14" grpId="0" animBg="1"/>
      <p:bldP spid="15" grpId="0" animBg="1"/>
      <p:bldP spid="16" grpId="0" animBg="1"/>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nvPr>
        </p:nvGraphicFramePr>
        <p:xfrm>
          <a:off x="899592" y="1595242"/>
          <a:ext cx="7706802" cy="2376264"/>
        </p:xfrm>
        <a:graphic>
          <a:graphicData uri="http://schemas.openxmlformats.org/presentationml/2006/ole">
            <mc:AlternateContent xmlns:mc="http://schemas.openxmlformats.org/markup-compatibility/2006">
              <mc:Choice xmlns:v="urn:schemas-microsoft-com:vml" Requires="v">
                <p:oleObj spid="_x0000_s11466" name="Visio" r:id="rId4" imgW="10039371" imgH="3095598" progId="Visio.Drawing.15">
                  <p:embed/>
                </p:oleObj>
              </mc:Choice>
              <mc:Fallback>
                <p:oleObj name="Visio" r:id="rId4" imgW="10039371" imgH="3095598" progId="Visio.Drawing.15">
                  <p:embed/>
                  <p:pic>
                    <p:nvPicPr>
                      <p:cNvPr id="0" name=""/>
                      <p:cNvPicPr/>
                      <p:nvPr/>
                    </p:nvPicPr>
                    <p:blipFill>
                      <a:blip r:embed="rId5"/>
                      <a:stretch>
                        <a:fillRect/>
                      </a:stretch>
                    </p:blipFill>
                    <p:spPr>
                      <a:xfrm>
                        <a:off x="899592" y="1595242"/>
                        <a:ext cx="7706802" cy="2376264"/>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80801" y="4152330"/>
          <a:ext cx="4400408" cy="1827863"/>
        </p:xfrm>
        <a:graphic>
          <a:graphicData uri="http://schemas.openxmlformats.org/presentationml/2006/ole">
            <mc:AlternateContent xmlns:mc="http://schemas.openxmlformats.org/markup-compatibility/2006">
              <mc:Choice xmlns:v="urn:schemas-microsoft-com:vml" Requires="v">
                <p:oleObj spid="_x0000_s11467" name="Visio" r:id="rId6" imgW="6810338" imgH="2828904" progId="Visio.Drawing.15">
                  <p:embed/>
                </p:oleObj>
              </mc:Choice>
              <mc:Fallback>
                <p:oleObj name="Visio" r:id="rId6" imgW="6810338" imgH="2828904" progId="Visio.Drawing.15">
                  <p:embed/>
                  <p:pic>
                    <p:nvPicPr>
                      <p:cNvPr id="0" name=""/>
                      <p:cNvPicPr/>
                      <p:nvPr/>
                    </p:nvPicPr>
                    <p:blipFill>
                      <a:blip r:embed="rId7"/>
                      <a:stretch>
                        <a:fillRect/>
                      </a:stretch>
                    </p:blipFill>
                    <p:spPr>
                      <a:xfrm>
                        <a:off x="-80801" y="4152330"/>
                        <a:ext cx="4400408" cy="1827863"/>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4326965" y="5457657"/>
            <a:ext cx="4834499" cy="602083"/>
          </a:xfrm>
          <a:prstGeom prst="rect">
            <a:avLst/>
          </a:prstGeom>
        </p:spPr>
      </p:pic>
      <p:pic>
        <p:nvPicPr>
          <p:cNvPr id="8" name="图片 7"/>
          <p:cNvPicPr>
            <a:picLocks noChangeAspect="1"/>
          </p:cNvPicPr>
          <p:nvPr/>
        </p:nvPicPr>
        <p:blipFill>
          <a:blip r:embed="rId9"/>
          <a:stretch>
            <a:fillRect/>
          </a:stretch>
        </p:blipFill>
        <p:spPr>
          <a:xfrm>
            <a:off x="4334049" y="4115522"/>
            <a:ext cx="4827415" cy="601200"/>
          </a:xfrm>
          <a:prstGeom prst="rect">
            <a:avLst/>
          </a:prstGeom>
        </p:spPr>
      </p:pic>
      <p:sp>
        <p:nvSpPr>
          <p:cNvPr id="9" name="椭圆 8"/>
          <p:cNvSpPr/>
          <p:nvPr/>
        </p:nvSpPr>
        <p:spPr bwMode="auto">
          <a:xfrm>
            <a:off x="4644010" y="1484784"/>
            <a:ext cx="2195271" cy="1152128"/>
          </a:xfrm>
          <a:prstGeom prst="ellipse">
            <a:avLst/>
          </a:prstGeom>
          <a:noFill/>
          <a:ln>
            <a:solidFill>
              <a:srgbClr val="FF0000"/>
            </a:solidFill>
            <a:prstDash val="sysDash"/>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96" y="4507308"/>
            <a:ext cx="2448272" cy="1336406"/>
          </a:xfrm>
          <a:prstGeom prst="ellipse">
            <a:avLst/>
          </a:prstGeom>
          <a:noFill/>
          <a:ln w="38100" cap="flat" cmpd="sng" algn="ctr">
            <a:solidFill>
              <a:srgbClr val="3399FF"/>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sp>
        <p:nvSpPr>
          <p:cNvPr id="11" name="椭圆 10"/>
          <p:cNvSpPr/>
          <p:nvPr/>
        </p:nvSpPr>
        <p:spPr bwMode="auto">
          <a:xfrm>
            <a:off x="2483768" y="4532314"/>
            <a:ext cx="864096" cy="1311401"/>
          </a:xfrm>
          <a:prstGeom prst="ellipse">
            <a:avLst/>
          </a:prstGeom>
          <a:noFill/>
          <a:ln w="38100" cap="flat" cmpd="sng" algn="ctr">
            <a:solidFill>
              <a:srgbClr val="00B050"/>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cxnSp>
        <p:nvCxnSpPr>
          <p:cNvPr id="12" name="直接箭头连接符 11"/>
          <p:cNvCxnSpPr/>
          <p:nvPr/>
        </p:nvCxnSpPr>
        <p:spPr bwMode="auto">
          <a:xfrm flipV="1">
            <a:off x="2214563" y="4507311"/>
            <a:ext cx="2069407" cy="243283"/>
          </a:xfrm>
          <a:prstGeom prst="straightConnector1">
            <a:avLst/>
          </a:prstGeom>
          <a:solidFill>
            <a:schemeClr val="accent1"/>
          </a:solidFill>
          <a:ln w="38100" cap="flat" cmpd="sng" algn="ctr">
            <a:solidFill>
              <a:srgbClr val="3399FF"/>
            </a:solidFill>
            <a:prstDash val="solid"/>
            <a:round/>
            <a:headEnd type="none" w="med" len="med"/>
            <a:tailEnd type="triangle"/>
          </a:ln>
          <a:effectLst/>
        </p:spPr>
      </p:cxnSp>
      <p:cxnSp>
        <p:nvCxnSpPr>
          <p:cNvPr id="15" name="直接箭头连接符 14"/>
          <p:cNvCxnSpPr/>
          <p:nvPr/>
        </p:nvCxnSpPr>
        <p:spPr bwMode="auto">
          <a:xfrm>
            <a:off x="3138488" y="5762625"/>
            <a:ext cx="1145482" cy="106092"/>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9" name="文本框 18"/>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a:latin typeface="微软雅黑" panose="020B0503020204020204" pitchFamily="34" charset="-122"/>
                <a:ea typeface="微软雅黑" panose="020B0503020204020204" pitchFamily="34" charset="-122"/>
                <a:sym typeface="+mn-ea"/>
              </a:rPr>
              <a:t>QMDCT</a:t>
            </a:r>
            <a:r>
              <a:rPr lang="zh-CN" altLang="en-US" sz="2200" dirty="0" smtClean="0">
                <a:latin typeface="微软雅黑" panose="020B0503020204020204" pitchFamily="34" charset="-122"/>
                <a:ea typeface="微软雅黑" panose="020B0503020204020204" pitchFamily="34" charset="-122"/>
                <a:sym typeface="+mn-ea"/>
              </a:rPr>
              <a:t>系数 </a:t>
            </a:r>
            <a:r>
              <a:rPr lang="en-US" altLang="zh-CN" sz="2200" dirty="0" smtClean="0">
                <a:latin typeface="微软雅黑" panose="020B0503020204020204" pitchFamily="34" charset="-122"/>
                <a:ea typeface="微软雅黑" panose="020B0503020204020204" pitchFamily="34" charset="-122"/>
                <a:sym typeface="+mn-ea"/>
              </a:rPr>
              <a:t>(MP3</a:t>
            </a:r>
            <a:r>
              <a:rPr lang="zh-CN" altLang="en-US" sz="2200" dirty="0" smtClean="0">
                <a:latin typeface="微软雅黑" panose="020B0503020204020204" pitchFamily="34" charset="-122"/>
                <a:ea typeface="微软雅黑" panose="020B0503020204020204" pitchFamily="34" charset="-122"/>
                <a:sym typeface="+mn-ea"/>
              </a:rPr>
              <a:t>音频重要参数之一</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sp>
        <p:nvSpPr>
          <p:cNvPr id="20" name="灯片编号占位符 3"/>
          <p:cNvSpPr>
            <a:spLocks noGrp="1"/>
          </p:cNvSpPr>
          <p:nvPr>
            <p:ph type="sldNum" sz="quarter" idx="16"/>
          </p:nvPr>
        </p:nvSpPr>
        <p:spPr>
          <a:xfrm>
            <a:off x="6553200" y="6245225"/>
            <a:ext cx="2133600" cy="476250"/>
          </a:xfrm>
        </p:spPr>
        <p:txBody>
          <a:bodyPr/>
          <a:lstStyle/>
          <a:p>
            <a:pPr>
              <a:defRPr/>
            </a:pPr>
            <a:r>
              <a:rPr lang="en-US" altLang="zh-CN" dirty="0" smtClean="0"/>
              <a:t>6</a:t>
            </a:r>
            <a:endParaRPr lang="en-US" dirty="0"/>
          </a:p>
        </p:txBody>
      </p:sp>
      <p:cxnSp>
        <p:nvCxnSpPr>
          <p:cNvPr id="14" name="直接箭头连接符 13"/>
          <p:cNvCxnSpPr>
            <a:stCxn id="9" idx="3"/>
          </p:cNvCxnSpPr>
          <p:nvPr/>
        </p:nvCxnSpPr>
        <p:spPr bwMode="auto">
          <a:xfrm flipH="1">
            <a:off x="2710760" y="2468187"/>
            <a:ext cx="2254740" cy="1647335"/>
          </a:xfrm>
          <a:prstGeom prst="straightConnector1">
            <a:avLst/>
          </a:prstGeom>
          <a:noFill/>
          <a:ln>
            <a:solidFill>
              <a:srgbClr val="FF0000"/>
            </a:solidFill>
            <a:prstDash val="solid"/>
            <a:headEnd type="none" w="med" len="med"/>
            <a:tailEnd type="arrow" w="med" len="med"/>
          </a:ln>
        </p:spPr>
        <p:style>
          <a:lnRef idx="3">
            <a:schemeClr val="lt1"/>
          </a:lnRef>
          <a:fillRef idx="1">
            <a:schemeClr val="accent3"/>
          </a:fillRef>
          <a:effectRef idx="1">
            <a:schemeClr val="accent3"/>
          </a:effectRef>
          <a:fontRef idx="minor">
            <a:schemeClr val="lt1"/>
          </a:fontRef>
        </p:style>
      </p:cxnSp>
      <p:sp>
        <p:nvSpPr>
          <p:cNvPr id="1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2" name="圆角矩形 1"/>
          <p:cNvSpPr/>
          <p:nvPr/>
        </p:nvSpPr>
        <p:spPr bwMode="auto">
          <a:xfrm>
            <a:off x="5004048" y="4293096"/>
            <a:ext cx="747799" cy="423626"/>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1" name="圆角矩形 20"/>
          <p:cNvSpPr/>
          <p:nvPr/>
        </p:nvSpPr>
        <p:spPr bwMode="auto">
          <a:xfrm>
            <a:off x="6553200" y="4115522"/>
            <a:ext cx="395064" cy="267406"/>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4" name="圆角矩形 23"/>
          <p:cNvSpPr/>
          <p:nvPr/>
        </p:nvSpPr>
        <p:spPr bwMode="auto">
          <a:xfrm>
            <a:off x="5004048" y="5656904"/>
            <a:ext cx="747799" cy="423626"/>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6355668" y="5436867"/>
            <a:ext cx="736612" cy="267406"/>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0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4"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13</a:t>
            </a:fld>
            <a:endParaRPr lang="en-US" dirty="0"/>
          </a:p>
        </p:txBody>
      </p:sp>
      <p:sp>
        <p:nvSpPr>
          <p:cNvPr id="10"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11" name="文本框 10"/>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多尺度相关性度量模型 </a:t>
            </a:r>
            <a:r>
              <a:rPr lang="en-US" altLang="zh-CN" sz="2200" dirty="0" smtClean="0">
                <a:solidFill>
                  <a:srgbClr val="FF0000"/>
                </a:solidFill>
                <a:latin typeface="微软雅黑" panose="020B0503020204020204" pitchFamily="34" charset="-122"/>
                <a:ea typeface="微软雅黑" panose="020B0503020204020204" pitchFamily="34" charset="-122"/>
                <a:sym typeface="+mn-ea"/>
              </a:rPr>
              <a:t>Multi-Scale Correlations (MSC)</a:t>
            </a:r>
            <a:endParaRPr lang="zh-CN" altLang="en-US" sz="2200" dirty="0">
              <a:solidFill>
                <a:srgbClr val="FF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0" y="1264347"/>
            <a:ext cx="9144000" cy="482895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2195736" y="6093570"/>
                <a:ext cx="1152128" cy="307777"/>
              </a:xfrm>
              <a:prstGeom prst="rect">
                <a:avLst/>
              </a:prstGeom>
            </p:spPr>
            <p:txBody>
              <a:bodyPr wrap="square" rtlCol="0">
                <a:spAutoFit/>
              </a:bodyPr>
              <a:lstStyle/>
              <a:p>
                <a14:m>
                  <m:oMath xmlns:m="http://schemas.openxmlformats.org/officeDocument/2006/math">
                    <m:r>
                      <a:rPr lang="en-US" altLang="zh-CN" sz="1400" b="0" i="1" kern="0" smtClean="0">
                        <a:latin typeface="Cambria Math" panose="02040503050406030204" pitchFamily="18" charset="0"/>
                        <a:ea typeface="微软雅黑" panose="020B0503020204020204" pitchFamily="34" charset="-122"/>
                      </a:rPr>
                      <m:t>𝑓</m:t>
                    </m:r>
                    <m:r>
                      <a:rPr lang="en-US" altLang="zh-CN" sz="1400" b="0" i="1" kern="0" smtClean="0">
                        <a:latin typeface="Cambria Math" panose="02040503050406030204" pitchFamily="18" charset="0"/>
                        <a:ea typeface="微软雅黑" panose="020B0503020204020204" pitchFamily="34" charset="-122"/>
                      </a:rPr>
                      <m:t>−</m:t>
                    </m:r>
                  </m:oMath>
                </a14:m>
                <a:r>
                  <a:rPr lang="zh-CN" altLang="en-US" sz="1400" kern="0" dirty="0" smtClean="0">
                    <a:latin typeface="微软雅黑" panose="020B0503020204020204" pitchFamily="34" charset="-122"/>
                    <a:ea typeface="微软雅黑" panose="020B0503020204020204" pitchFamily="34" charset="-122"/>
                  </a:rPr>
                  <a:t> 音频帧</a:t>
                </a:r>
                <a:endParaRPr lang="zh-CN" altLang="en-US" sz="1400" kern="0"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195736" y="6093570"/>
                <a:ext cx="1152128" cy="307777"/>
              </a:xfrm>
              <a:prstGeom prst="rect">
                <a:avLst/>
              </a:prstGeom>
              <a:blipFill rotWithShape="0">
                <a:blip r:embed="rId4"/>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456426" y="6093570"/>
                <a:ext cx="1152128" cy="307777"/>
              </a:xfrm>
              <a:prstGeom prst="rect">
                <a:avLst/>
              </a:prstGeom>
            </p:spPr>
            <p:txBody>
              <a:bodyPr wrap="square" rtlCol="0">
                <a:spAutoFit/>
              </a:bodyPr>
              <a:lstStyle/>
              <a:p>
                <a14:m>
                  <m:oMath xmlns:m="http://schemas.openxmlformats.org/officeDocument/2006/math">
                    <m:r>
                      <a:rPr lang="en-US" altLang="zh-CN" sz="1400" b="0" i="1" kern="0" smtClean="0">
                        <a:latin typeface="Cambria Math" panose="02040503050406030204" pitchFamily="18" charset="0"/>
                        <a:ea typeface="微软雅黑" panose="020B0503020204020204" pitchFamily="34" charset="-122"/>
                      </a:rPr>
                      <m:t>𝑔</m:t>
                    </m:r>
                    <m:r>
                      <a:rPr lang="en-US" altLang="zh-CN" sz="1400" b="0" i="1" kern="0" smtClean="0">
                        <a:latin typeface="Cambria Math" panose="02040503050406030204" pitchFamily="18" charset="0"/>
                        <a:ea typeface="微软雅黑" panose="020B0503020204020204" pitchFamily="34" charset="-122"/>
                      </a:rPr>
                      <m:t>−</m:t>
                    </m:r>
                  </m:oMath>
                </a14:m>
                <a:r>
                  <a:rPr lang="zh-CN" altLang="en-US" sz="1400" kern="0" dirty="0" smtClean="0">
                    <a:latin typeface="微软雅黑" panose="020B0503020204020204" pitchFamily="34" charset="-122"/>
                    <a:ea typeface="微软雅黑" panose="020B0503020204020204" pitchFamily="34" charset="-122"/>
                  </a:rPr>
                  <a:t> 颗粒 </a:t>
                </a:r>
                <a:endParaRPr lang="zh-CN" altLang="en-US" sz="1400" kern="0" dirty="0">
                  <a:latin typeface="微软雅黑" panose="020B0503020204020204" pitchFamily="34" charset="-122"/>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456426" y="6093570"/>
                <a:ext cx="1152128" cy="307777"/>
              </a:xfrm>
              <a:prstGeom prst="rect">
                <a:avLst/>
              </a:prstGeom>
              <a:blipFill rotWithShape="0">
                <a:blip r:embed="rId5"/>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717116" y="6093570"/>
                <a:ext cx="1152128" cy="307777"/>
              </a:xfrm>
              <a:prstGeom prst="rect">
                <a:avLst/>
              </a:prstGeom>
            </p:spPr>
            <p:txBody>
              <a:bodyPr wrap="square" rtlCol="0">
                <a:spAutoFit/>
              </a:bodyPr>
              <a:lstStyle/>
              <a:p>
                <a14:m>
                  <m:oMath xmlns:m="http://schemas.openxmlformats.org/officeDocument/2006/math">
                    <m:r>
                      <a:rPr lang="en-US" altLang="zh-CN" sz="1400" b="0" i="1" kern="0" smtClean="0">
                        <a:latin typeface="Cambria Math" panose="02040503050406030204" pitchFamily="18" charset="0"/>
                        <a:ea typeface="微软雅黑" panose="020B0503020204020204" pitchFamily="34" charset="-122"/>
                      </a:rPr>
                      <m:t>𝑐</m:t>
                    </m:r>
                    <m:r>
                      <a:rPr lang="en-US" altLang="zh-CN" sz="1400" b="0" i="1" kern="0" smtClean="0">
                        <a:latin typeface="Cambria Math" panose="02040503050406030204" pitchFamily="18" charset="0"/>
                        <a:ea typeface="微软雅黑" panose="020B0503020204020204" pitchFamily="34" charset="-122"/>
                      </a:rPr>
                      <m:t>−</m:t>
                    </m:r>
                  </m:oMath>
                </a14:m>
                <a:r>
                  <a:rPr lang="zh-CN" altLang="en-US" sz="1400" kern="0" dirty="0" smtClean="0">
                    <a:latin typeface="微软雅黑" panose="020B0503020204020204" pitchFamily="34" charset="-122"/>
                    <a:ea typeface="微软雅黑" panose="020B0503020204020204" pitchFamily="34" charset="-122"/>
                  </a:rPr>
                  <a:t> 声道</a:t>
                </a:r>
                <a:endParaRPr lang="zh-CN" altLang="en-US" sz="1400" kern="0" dirty="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717116" y="6093570"/>
                <a:ext cx="1152128" cy="307777"/>
              </a:xfrm>
              <a:prstGeom prst="rect">
                <a:avLst/>
              </a:prstGeom>
              <a:blipFill rotWithShape="0">
                <a:blip r:embed="rId6"/>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977806" y="6077013"/>
                <a:ext cx="1643682" cy="307777"/>
              </a:xfrm>
              <a:prstGeom prst="rect">
                <a:avLst/>
              </a:prstGeom>
            </p:spPr>
            <p:txBody>
              <a:bodyPr wrap="square" rtlCol="0">
                <a:spAutoFit/>
              </a:bodyPr>
              <a:lstStyle/>
              <a:p>
                <a14:m>
                  <m:oMath xmlns:m="http://schemas.openxmlformats.org/officeDocument/2006/math">
                    <m:r>
                      <a:rPr lang="en-US" altLang="zh-CN" sz="1400" b="0" i="1" kern="0" smtClean="0">
                        <a:latin typeface="Cambria Math" panose="02040503050406030204" pitchFamily="18" charset="0"/>
                        <a:ea typeface="微软雅黑" panose="020B0503020204020204" pitchFamily="34" charset="-122"/>
                      </a:rPr>
                      <m:t>h</m:t>
                    </m:r>
                    <m:r>
                      <a:rPr lang="en-US" altLang="zh-CN" sz="1400" b="0" i="1" kern="0" smtClean="0">
                        <a:latin typeface="Cambria Math" panose="02040503050406030204" pitchFamily="18" charset="0"/>
                        <a:ea typeface="微软雅黑" panose="020B0503020204020204" pitchFamily="34" charset="-122"/>
                      </a:rPr>
                      <m:t>−</m:t>
                    </m:r>
                  </m:oMath>
                </a14:m>
                <a:r>
                  <a:rPr lang="zh-CN" altLang="en-US" sz="1400" kern="0" dirty="0" smtClean="0">
                    <a:latin typeface="微软雅黑" panose="020B0503020204020204" pitchFamily="34" charset="-122"/>
                    <a:ea typeface="微软雅黑" panose="020B0503020204020204" pitchFamily="34" charset="-122"/>
                  </a:rPr>
                  <a:t> </a:t>
                </a:r>
                <a:r>
                  <a:rPr lang="en-US" altLang="zh-CN" sz="1400" kern="0" dirty="0" smtClean="0">
                    <a:latin typeface="微软雅黑" panose="020B0503020204020204" pitchFamily="34" charset="-122"/>
                    <a:ea typeface="微软雅黑" panose="020B0503020204020204" pitchFamily="34" charset="-122"/>
                  </a:rPr>
                  <a:t>Huffman</a:t>
                </a:r>
                <a:r>
                  <a:rPr lang="zh-CN" altLang="en-US" sz="1400" kern="0" dirty="0" smtClean="0">
                    <a:latin typeface="微软雅黑" panose="020B0503020204020204" pitchFamily="34" charset="-122"/>
                    <a:ea typeface="微软雅黑" panose="020B0503020204020204" pitchFamily="34" charset="-122"/>
                  </a:rPr>
                  <a:t>码字</a:t>
                </a:r>
                <a:endParaRPr lang="zh-CN" altLang="en-US" sz="1400" kern="0" dirty="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977806" y="6077013"/>
                <a:ext cx="1643682" cy="307777"/>
              </a:xfrm>
              <a:prstGeom prst="rect">
                <a:avLst/>
              </a:prstGeom>
              <a:blipFill rotWithShape="0">
                <a:blip r:embed="rId7"/>
                <a:stretch>
                  <a:fillRect t="-4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5206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14</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197646454"/>
              </p:ext>
            </p:extLst>
          </p:nvPr>
        </p:nvGraphicFramePr>
        <p:xfrm>
          <a:off x="251520" y="1772816"/>
          <a:ext cx="8627530" cy="4027706"/>
        </p:xfrm>
        <a:graphic>
          <a:graphicData uri="http://schemas.openxmlformats.org/presentationml/2006/ole">
            <mc:AlternateContent xmlns:mc="http://schemas.openxmlformats.org/markup-compatibility/2006">
              <mc:Choice xmlns:v="urn:schemas-microsoft-com:vml" Requires="v">
                <p:oleObj spid="_x0000_s12386" name="Visio" r:id="rId4" imgW="12163355" imgH="5686323" progId="Visio.Drawing.15">
                  <p:embed/>
                </p:oleObj>
              </mc:Choice>
              <mc:Fallback>
                <p:oleObj name="Visio" r:id="rId4" imgW="12163355" imgH="5686323"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772816"/>
                        <a:ext cx="8627530" cy="4027706"/>
                      </a:xfrm>
                      <a:prstGeom prst="rect">
                        <a:avLst/>
                      </a:prstGeom>
                      <a:noFill/>
                    </p:spPr>
                  </p:pic>
                </p:oleObj>
              </mc:Fallback>
            </mc:AlternateContent>
          </a:graphicData>
        </a:graphic>
      </p:graphicFrame>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7" name="文本框 6"/>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smtClean="0">
                <a:latin typeface="微软雅黑" panose="020B0503020204020204" pitchFamily="34" charset="-122"/>
                <a:ea typeface="微软雅黑" panose="020B0503020204020204" pitchFamily="34" charset="-122"/>
                <a:sym typeface="+mn-ea"/>
              </a:rPr>
              <a:t>2 x 2</a:t>
            </a:r>
            <a:r>
              <a:rPr lang="zh-CN" altLang="en-US" sz="2200" dirty="0" smtClean="0">
                <a:latin typeface="微软雅黑" panose="020B0503020204020204" pitchFamily="34" charset="-122"/>
                <a:ea typeface="微软雅黑" panose="020B0503020204020204" pitchFamily="34" charset="-122"/>
                <a:sym typeface="+mn-ea"/>
              </a:rPr>
              <a:t>码字保持降</a:t>
            </a:r>
            <a:r>
              <a:rPr lang="zh-CN" altLang="en-US" sz="2200" dirty="0" smtClean="0">
                <a:latin typeface="微软雅黑" panose="020B0503020204020204" pitchFamily="34" charset="-122"/>
                <a:ea typeface="微软雅黑" panose="020B0503020204020204" pitchFamily="34" charset="-122"/>
                <a:sym typeface="+mn-ea"/>
              </a:rPr>
              <a:t>采样 </a:t>
            </a:r>
            <a:r>
              <a:rPr lang="en-US" altLang="zh-CN" sz="2200" dirty="0" smtClean="0">
                <a:latin typeface="微软雅黑" panose="020B0503020204020204" pitchFamily="34" charset="-122"/>
                <a:ea typeface="微软雅黑" panose="020B0503020204020204" pitchFamily="34" charset="-122"/>
                <a:sym typeface="+mn-ea"/>
              </a:rPr>
              <a:t>(“</a:t>
            </a:r>
            <a:r>
              <a:rPr lang="zh-CN" altLang="en-US" sz="2200" b="1" dirty="0" smtClean="0">
                <a:latin typeface="微软雅黑" panose="020B0503020204020204" pitchFamily="34" charset="-122"/>
                <a:ea typeface="微软雅黑" panose="020B0503020204020204" pitchFamily="34" charset="-122"/>
                <a:sym typeface="+mn-ea"/>
              </a:rPr>
              <a:t>相位保持</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7054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15</a:t>
            </a:fld>
            <a:endParaRPr lang="en-US"/>
          </a:p>
        </p:txBody>
      </p:sp>
      <p:pic>
        <p:nvPicPr>
          <p:cNvPr id="5" name="图片 4"/>
          <p:cNvPicPr>
            <a:picLocks noChangeAspect="1"/>
          </p:cNvPicPr>
          <p:nvPr/>
        </p:nvPicPr>
        <p:blipFill>
          <a:blip r:embed="rId3"/>
          <a:stretch>
            <a:fillRect/>
          </a:stretch>
        </p:blipFill>
        <p:spPr>
          <a:xfrm>
            <a:off x="35917" y="1412776"/>
            <a:ext cx="9144000" cy="2274025"/>
          </a:xfrm>
          <a:prstGeom prst="rect">
            <a:avLst/>
          </a:prstGeom>
        </p:spPr>
      </p:pic>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7" name="文本框 6"/>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特征提取 </a:t>
            </a:r>
            <a:r>
              <a:rPr lang="en-US" altLang="zh-CN" sz="2200" dirty="0" smtClean="0">
                <a:latin typeface="微软雅黑" panose="020B0503020204020204" pitchFamily="34" charset="-122"/>
                <a:ea typeface="微软雅黑" panose="020B0503020204020204" pitchFamily="34" charset="-122"/>
                <a:sym typeface="+mn-ea"/>
              </a:rPr>
              <a:t>(</a:t>
            </a:r>
            <a:r>
              <a:rPr lang="zh-CN" altLang="en-US" sz="2200" dirty="0" smtClean="0">
                <a:latin typeface="微软雅黑" panose="020B0503020204020204" pitchFamily="34" charset="-122"/>
                <a:ea typeface="微软雅黑" panose="020B0503020204020204" pitchFamily="34" charset="-122"/>
                <a:sym typeface="+mn-ea"/>
              </a:rPr>
              <a:t>数据截断</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817542" y="1341312"/>
            <a:ext cx="5562770" cy="4896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7" y="2361345"/>
            <a:ext cx="9144000" cy="2855934"/>
          </a:xfrm>
          <a:prstGeom prst="rect">
            <a:avLst/>
          </a:prstGeom>
        </p:spPr>
      </p:pic>
    </p:spTree>
    <p:extLst>
      <p:ext uri="{BB962C8B-B14F-4D97-AF65-F5344CB8AC3E}">
        <p14:creationId xmlns:p14="http://schemas.microsoft.com/office/powerpoint/2010/main" val="4928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16</a:t>
            </a:fld>
            <a:endParaRPr lang="en-US" dirty="0"/>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7" name="文本框 6"/>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特征提取 </a:t>
            </a:r>
            <a:r>
              <a:rPr lang="en-US" altLang="zh-CN" sz="2200" dirty="0" smtClean="0">
                <a:latin typeface="微软雅黑" panose="020B0503020204020204" pitchFamily="34" charset="-122"/>
                <a:ea typeface="微软雅黑" panose="020B0503020204020204" pitchFamily="34" charset="-122"/>
                <a:sym typeface="+mn-ea"/>
              </a:rPr>
              <a:t>(</a:t>
            </a:r>
            <a:r>
              <a:rPr lang="zh-CN" altLang="en-US" sz="2200" dirty="0" smtClean="0">
                <a:latin typeface="微软雅黑" panose="020B0503020204020204" pitchFamily="34" charset="-122"/>
                <a:ea typeface="微软雅黑" panose="020B0503020204020204" pitchFamily="34" charset="-122"/>
                <a:sym typeface="+mn-ea"/>
              </a:rPr>
              <a:t>相关性度量</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5917" y="1443007"/>
            <a:ext cx="9144000" cy="2274025"/>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921944" y="4009778"/>
                <a:ext cx="3657733"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h</m:t>
                          </m:r>
                        </m:sub>
                      </m:sSub>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f>
                                <m:fPr>
                                  <m:ctrlPr>
                                    <a:rPr lang="zh-CN" altLang="en-US" i="1">
                                      <a:latin typeface="Cambria Math" panose="02040503050406030204" pitchFamily="18" charset="0"/>
                                    </a:rPr>
                                  </m:ctrlPr>
                                </m:fPr>
                                <m:num>
                                  <m:r>
                                    <a:rPr lang="zh-CN" altLang="en-US" i="1">
                                      <a:latin typeface="Cambria Math" panose="02040503050406030204" pitchFamily="18" charset="0"/>
                                    </a:rPr>
                                    <m:t>𝛿</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+1,</m:t>
                                      </m:r>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𝑦</m:t>
                                  </m:r>
                                  <m:r>
                                    <a:rPr lang="en-US" altLang="zh-CN" i="1">
                                      <a:latin typeface="Cambria Math" panose="02040503050406030204" pitchFamily="18" charset="0"/>
                                    </a:rPr>
                                    <m:t>)</m:t>
                                  </m:r>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𝛿</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𝑥</m:t>
                                      </m:r>
                                    </m:e>
                                  </m:d>
                                </m:den>
                              </m:f>
                            </m:e>
                          </m:nary>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921944" y="4009778"/>
                <a:ext cx="3657733" cy="79874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50136" y="4010811"/>
                <a:ext cx="3627852"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𝑣</m:t>
                          </m:r>
                        </m:sub>
                      </m:sSub>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f>
                                <m:fPr>
                                  <m:ctrlPr>
                                    <a:rPr lang="zh-CN" altLang="en-US" i="1">
                                      <a:latin typeface="Cambria Math" panose="02040503050406030204" pitchFamily="18" charset="0"/>
                                    </a:rPr>
                                  </m:ctrlPr>
                                </m:fPr>
                                <m:num>
                                  <m:r>
                                    <a:rPr lang="zh-CN" altLang="en-US" i="1">
                                      <a:latin typeface="Cambria Math" panose="02040503050406030204" pitchFamily="18" charset="0"/>
                                    </a:rPr>
                                    <m:t>𝛿</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𝑦</m:t>
                                  </m:r>
                                  <m:r>
                                    <a:rPr lang="en-US" altLang="zh-CN" b="0" i="1" smtClean="0">
                                      <a:latin typeface="Cambria Math" panose="02040503050406030204" pitchFamily="18" charset="0"/>
                                    </a:rPr>
                                    <m:t>)</m:t>
                                  </m:r>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𝛿</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𝑥</m:t>
                                      </m:r>
                                    </m:e>
                                  </m:d>
                                </m:den>
                              </m:f>
                            </m:e>
                          </m:nary>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050136" y="4010811"/>
                <a:ext cx="3627852" cy="79874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82650" y="4947780"/>
                <a:ext cx="8258568" cy="9871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𝛿</m:t>
                      </m:r>
                      <m:d>
                        <m:dPr>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2"/>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1</m:t>
                                </m:r>
                              </m:e>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𝑦</m:t>
                                </m:r>
                              </m:e>
                            </m:mr>
                            <m:mr>
                              <m:e>
                                <m:r>
                                  <a:rPr lang="en-US" altLang="zh-CN" i="1">
                                    <a:latin typeface="Cambria Math" panose="02040503050406030204" pitchFamily="18" charset="0"/>
                                  </a:rPr>
                                  <m:t>0</m:t>
                                </m:r>
                              </m:e>
                              <m:e>
                                <m:r>
                                  <a:rPr lang="en-US" altLang="zh-CN" i="1">
                                    <a:latin typeface="Cambria Math" panose="02040503050406030204" pitchFamily="18" charset="0"/>
                                  </a:rPr>
                                  <m:t>𝑒𝑙𝑠𝑒</m:t>
                                </m:r>
                              </m:e>
                            </m:mr>
                          </m:m>
                        </m:e>
                      </m:d>
                      <m:r>
                        <a:rPr lang="en-US" altLang="zh-CN" i="1">
                          <a:latin typeface="Cambria Math" panose="02040503050406030204" pitchFamily="18" charset="0"/>
                        </a:rPr>
                        <m:t>, </m:t>
                      </m:r>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 </m:t>
                          </m:r>
                          <m:r>
                            <a:rPr lang="en-US" altLang="zh-CN" i="1">
                              <a:latin typeface="Cambria Math" panose="02040503050406030204" pitchFamily="18" charset="0"/>
                            </a:rPr>
                            <m:t>𝑇</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82650" y="4947780"/>
                <a:ext cx="8258568" cy="987193"/>
              </a:xfrm>
              <a:prstGeom prst="rect">
                <a:avLst/>
              </a:prstGeom>
              <a:blipFill rotWithShape="0">
                <a:blip r:embed="rId6"/>
                <a:stretch>
                  <a:fillRect b="-2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8793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17</a:t>
            </a:fld>
            <a:endParaRPr lang="en-US" dirty="0"/>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pic>
        <p:nvPicPr>
          <p:cNvPr id="6" name="图片 5"/>
          <p:cNvPicPr>
            <a:picLocks noChangeAspect="1"/>
          </p:cNvPicPr>
          <p:nvPr/>
        </p:nvPicPr>
        <p:blipFill>
          <a:blip r:embed="rId3"/>
          <a:stretch>
            <a:fillRect/>
          </a:stretch>
        </p:blipFill>
        <p:spPr>
          <a:xfrm>
            <a:off x="282666" y="1197312"/>
            <a:ext cx="8594021" cy="5040000"/>
          </a:xfrm>
          <a:prstGeom prst="rect">
            <a:avLst/>
          </a:prstGeom>
        </p:spPr>
      </p:pic>
      <mc:AlternateContent xmlns:mc="http://schemas.openxmlformats.org/markup-compatibility/2006" xmlns:a14="http://schemas.microsoft.com/office/drawing/2010/main">
        <mc:Choice Requires="a14">
          <p:sp>
            <p:nvSpPr>
              <p:cNvPr id="7" name="文本框 71">
                <a:extLst>
                  <a:ext uri="{FF2B5EF4-FFF2-40B4-BE49-F238E27FC236}">
                    <a16:creationId xmlns="" xmlns:a16="http://schemas.microsoft.com/office/drawing/2014/main" id="{73059AC7-AB3C-4295-8089-A90B4CD8E9CD}"/>
                  </a:ext>
                </a:extLst>
              </p:cNvPr>
              <p:cNvSpPr txBox="1"/>
              <p:nvPr/>
            </p:nvSpPr>
            <p:spPr>
              <a:xfrm>
                <a:off x="3391544" y="6164773"/>
                <a:ext cx="2376264" cy="553998"/>
              </a:xfrm>
              <a:prstGeom prst="rect">
                <a:avLst/>
              </a:prstGeom>
            </p:spPr>
            <p:txBody>
              <a:bodyPr wrap="square" rtlCol="0">
                <a:spAutoFit/>
              </a:bodyPr>
              <a:lstStyle/>
              <a:p>
                <a:pPr>
                  <a:lnSpc>
                    <a:spcPct val="150000"/>
                  </a:lnSpc>
                </a:pPr>
                <a:r>
                  <a:rPr lang="en-US" altLang="zh-CN" sz="2000" kern="0" dirty="0" smtClean="0">
                    <a:latin typeface="微软雅黑" panose="020B0503020204020204" pitchFamily="34" charset="-122"/>
                    <a:ea typeface="微软雅黑" panose="020B0503020204020204" pitchFamily="34" charset="-122"/>
                  </a:rPr>
                  <a:t>EECS, 128kbps, </a:t>
                </a:r>
                <a14:m>
                  <m:oMath xmlns:m="http://schemas.openxmlformats.org/officeDocument/2006/math">
                    <m:r>
                      <a:rPr lang="en-US" altLang="zh-CN" sz="2000" b="0" i="1" kern="0" smtClean="0">
                        <a:latin typeface="Cambria Math" panose="02040503050406030204" pitchFamily="18" charset="0"/>
                        <a:ea typeface="微软雅黑" panose="020B0503020204020204" pitchFamily="34" charset="-122"/>
                      </a:rPr>
                      <m:t>𝑀</m:t>
                    </m:r>
                  </m:oMath>
                </a14:m>
                <a:r>
                  <a:rPr lang="en-US" altLang="zh-CN" sz="2000" kern="0" dirty="0" smtClean="0">
                    <a:latin typeface="微软雅黑" panose="020B0503020204020204" pitchFamily="34" charset="-122"/>
                    <a:ea typeface="微软雅黑" panose="020B0503020204020204" pitchFamily="34" charset="-122"/>
                  </a:rPr>
                  <a:t> </a:t>
                </a:r>
                <a:endParaRPr lang="zh-CN" altLang="en-US" sz="2000" kern="0" dirty="0">
                  <a:latin typeface="微软雅黑" panose="020B0503020204020204" pitchFamily="34" charset="-122"/>
                  <a:ea typeface="微软雅黑" panose="020B0503020204020204" pitchFamily="34" charset="-122"/>
                </a:endParaRPr>
              </a:p>
            </p:txBody>
          </p:sp>
        </mc:Choice>
        <mc:Fallback xmlns="">
          <p:sp>
            <p:nvSpPr>
              <p:cNvPr id="7" name="文本框 71">
                <a:extLst>
                  <a:ext uri="{FF2B5EF4-FFF2-40B4-BE49-F238E27FC236}">
                    <a16:creationId xmlns="" xmlns:a16="http://schemas.microsoft.com/office/drawing/2014/main" xmlns:a14="http://schemas.microsoft.com/office/drawing/2010/main" id="{73059AC7-AB3C-4295-8089-A90B4CD8E9CD}"/>
                  </a:ext>
                </a:extLst>
              </p:cNvPr>
              <p:cNvSpPr txBox="1">
                <a:spLocks noRot="1" noChangeAspect="1" noMove="1" noResize="1" noEditPoints="1" noAdjustHandles="1" noChangeArrowheads="1" noChangeShapeType="1" noTextEdit="1"/>
              </p:cNvSpPr>
              <p:nvPr/>
            </p:nvSpPr>
            <p:spPr>
              <a:xfrm>
                <a:off x="3391544" y="6164773"/>
                <a:ext cx="2376264" cy="553998"/>
              </a:xfrm>
              <a:prstGeom prst="rect">
                <a:avLst/>
              </a:prstGeom>
              <a:blipFill rotWithShape="0">
                <a:blip r:embed="rId4"/>
                <a:stretch>
                  <a:fillRect l="-2564" b="-8791"/>
                </a:stretch>
              </a:blipFill>
            </p:spPr>
            <p:txBody>
              <a:bodyPr/>
              <a:lstStyle/>
              <a:p>
                <a:r>
                  <a:rPr lang="zh-CN" altLang="en-US">
                    <a:noFill/>
                  </a:rPr>
                  <a:t> </a:t>
                </a:r>
              </a:p>
            </p:txBody>
          </p:sp>
        </mc:Fallback>
      </mc:AlternateContent>
      <p:sp>
        <p:nvSpPr>
          <p:cNvPr id="8" name="文本框 7"/>
          <p:cNvSpPr txBox="1"/>
          <p:nvPr/>
        </p:nvSpPr>
        <p:spPr>
          <a:xfrm>
            <a:off x="35496" y="909881"/>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特征差异可视化 </a:t>
            </a:r>
            <a:r>
              <a:rPr lang="en-US" altLang="zh-CN" sz="2200" dirty="0" smtClean="0">
                <a:latin typeface="微软雅黑" panose="020B0503020204020204" pitchFamily="34" charset="-122"/>
                <a:ea typeface="微软雅黑" panose="020B0503020204020204" pitchFamily="34" charset="-122"/>
                <a:sym typeface="+mn-ea"/>
              </a:rPr>
              <a:t>(Cover - Stego)</a:t>
            </a:r>
            <a:endParaRPr lang="zh-CN" altLang="en-US"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1907704" y="3283514"/>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1</m:t>
                      </m:r>
                      <m:r>
                        <a:rPr lang="en-US" altLang="zh-CN" sz="2400" b="0" i="1" kern="0" smtClean="0">
                          <a:solidFill>
                            <a:srgbClr val="FF0000"/>
                          </a:solidFill>
                          <a:latin typeface="Cambria Math" panose="02040503050406030204" pitchFamily="18" charset="0"/>
                          <a:ea typeface="Cambria Math" panose="02040503050406030204" pitchFamily="18" charset="0"/>
                        </a:rPr>
                        <m:t>×1</m:t>
                      </m:r>
                    </m:oMath>
                  </m:oMathPara>
                </a14:m>
                <a:endParaRPr lang="zh-CN" altLang="en-US" sz="2400" i="1" kern="0" dirty="0" smtClean="0">
                  <a:solidFill>
                    <a:srgbClr val="FF0000"/>
                  </a:solidFill>
                  <a:latin typeface="Cambria Math"/>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07704" y="3283514"/>
                <a:ext cx="1008112"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759696" y="3283514"/>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2</m:t>
                      </m:r>
                      <m:r>
                        <a:rPr lang="en-US" altLang="zh-CN" sz="2400" b="0" i="1" kern="0" smtClean="0">
                          <a:solidFill>
                            <a:srgbClr val="FF0000"/>
                          </a:solidFill>
                          <a:latin typeface="Cambria Math" panose="02040503050406030204" pitchFamily="18" charset="0"/>
                          <a:ea typeface="Cambria Math" panose="02040503050406030204" pitchFamily="18" charset="0"/>
                        </a:rPr>
                        <m:t>×2</m:t>
                      </m:r>
                    </m:oMath>
                  </m:oMathPara>
                </a14:m>
                <a:endParaRPr lang="zh-CN" altLang="en-US" sz="2400" i="1" kern="0" dirty="0" smtClean="0">
                  <a:solidFill>
                    <a:srgbClr val="FF0000"/>
                  </a:solidFill>
                  <a:latin typeface="Cambria Math"/>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759696" y="3283514"/>
                <a:ext cx="1008112"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524328" y="3283514"/>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4</m:t>
                      </m:r>
                      <m:r>
                        <a:rPr lang="en-US" altLang="zh-CN" sz="2400" b="0" i="1" kern="0" smtClean="0">
                          <a:solidFill>
                            <a:srgbClr val="FF0000"/>
                          </a:solidFill>
                          <a:latin typeface="Cambria Math" panose="02040503050406030204" pitchFamily="18" charset="0"/>
                          <a:ea typeface="Cambria Math" panose="02040503050406030204" pitchFamily="18" charset="0"/>
                        </a:rPr>
                        <m:t>×4</m:t>
                      </m:r>
                    </m:oMath>
                  </m:oMathPara>
                </a14:m>
                <a:endParaRPr lang="zh-CN" altLang="en-US" sz="2400" i="1" kern="0" dirty="0" smtClean="0">
                  <a:solidFill>
                    <a:srgbClr val="FF0000"/>
                  </a:solidFill>
                  <a:latin typeface="Cambria Math"/>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524328" y="3283514"/>
                <a:ext cx="1008112"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11" name="文本框 10"/>
          <p:cNvSpPr txBox="1"/>
          <p:nvPr/>
        </p:nvSpPr>
        <p:spPr>
          <a:xfrm>
            <a:off x="129698" y="3131676"/>
            <a:ext cx="1627167" cy="461665"/>
          </a:xfrm>
          <a:prstGeom prst="rect">
            <a:avLst/>
          </a:prstGeom>
        </p:spPr>
        <p:txBody>
          <a:bodyPr wrap="square" rtlCol="0">
            <a:spAutoFit/>
          </a:bodyPr>
          <a:lstStyle/>
          <a:p>
            <a:r>
              <a:rPr lang="zh-CN" altLang="en-US" sz="2400" kern="0" dirty="0" smtClean="0">
                <a:solidFill>
                  <a:srgbClr val="FF0000"/>
                </a:solidFill>
                <a:latin typeface="微软雅黑" panose="020B0503020204020204" pitchFamily="34" charset="-122"/>
                <a:ea typeface="微软雅黑" panose="020B0503020204020204" pitchFamily="34" charset="-122"/>
              </a:rPr>
              <a:t>水平方向</a:t>
            </a:r>
          </a:p>
        </p:txBody>
      </p:sp>
      <mc:AlternateContent xmlns:mc="http://schemas.openxmlformats.org/markup-compatibility/2006" xmlns:a14="http://schemas.microsoft.com/office/drawing/2010/main">
        <mc:Choice Requires="a14">
          <p:sp>
            <p:nvSpPr>
              <p:cNvPr id="12" name="文本框 11"/>
              <p:cNvSpPr txBox="1"/>
              <p:nvPr/>
            </p:nvSpPr>
            <p:spPr>
              <a:xfrm>
                <a:off x="1907704" y="5845915"/>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1</m:t>
                      </m:r>
                      <m:r>
                        <a:rPr lang="en-US" altLang="zh-CN" sz="2400" b="0" i="1" kern="0" smtClean="0">
                          <a:solidFill>
                            <a:srgbClr val="FF0000"/>
                          </a:solidFill>
                          <a:latin typeface="Cambria Math" panose="02040503050406030204" pitchFamily="18" charset="0"/>
                          <a:ea typeface="Cambria Math" panose="02040503050406030204" pitchFamily="18" charset="0"/>
                        </a:rPr>
                        <m:t>×1</m:t>
                      </m:r>
                    </m:oMath>
                  </m:oMathPara>
                </a14:m>
                <a:endParaRPr lang="zh-CN" altLang="en-US" sz="2400" i="1" kern="0" dirty="0" smtClean="0">
                  <a:solidFill>
                    <a:srgbClr val="FF0000"/>
                  </a:solidFill>
                  <a:latin typeface="Cambria Math"/>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907704" y="5845915"/>
                <a:ext cx="1008112"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759696" y="5845915"/>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2</m:t>
                      </m:r>
                      <m:r>
                        <a:rPr lang="en-US" altLang="zh-CN" sz="2400" b="0" i="1" kern="0" smtClean="0">
                          <a:solidFill>
                            <a:srgbClr val="FF0000"/>
                          </a:solidFill>
                          <a:latin typeface="Cambria Math" panose="02040503050406030204" pitchFamily="18" charset="0"/>
                          <a:ea typeface="Cambria Math" panose="02040503050406030204" pitchFamily="18" charset="0"/>
                        </a:rPr>
                        <m:t>×2</m:t>
                      </m:r>
                    </m:oMath>
                  </m:oMathPara>
                </a14:m>
                <a:endParaRPr lang="zh-CN" altLang="en-US" sz="2400" i="1" kern="0" dirty="0" smtClean="0">
                  <a:solidFill>
                    <a:srgbClr val="FF0000"/>
                  </a:solidFill>
                  <a:latin typeface="Cambria Math"/>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759696" y="5845915"/>
                <a:ext cx="100811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524328" y="5845915"/>
                <a:ext cx="1008112" cy="461665"/>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rPr>
                        <m:t>4</m:t>
                      </m:r>
                      <m:r>
                        <a:rPr lang="en-US" altLang="zh-CN" sz="2400" b="0" i="1" kern="0" smtClean="0">
                          <a:solidFill>
                            <a:srgbClr val="FF0000"/>
                          </a:solidFill>
                          <a:latin typeface="Cambria Math" panose="02040503050406030204" pitchFamily="18" charset="0"/>
                          <a:ea typeface="Cambria Math" panose="02040503050406030204" pitchFamily="18" charset="0"/>
                        </a:rPr>
                        <m:t>×4</m:t>
                      </m:r>
                    </m:oMath>
                  </m:oMathPara>
                </a14:m>
                <a:endParaRPr lang="zh-CN" altLang="en-US" sz="2400" i="1" kern="0" dirty="0" smtClean="0">
                  <a:solidFill>
                    <a:srgbClr val="FF0000"/>
                  </a:solidFill>
                  <a:latin typeface="Cambria Math"/>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524328" y="5845915"/>
                <a:ext cx="1008112" cy="461665"/>
              </a:xfrm>
              <a:prstGeom prst="rect">
                <a:avLst/>
              </a:prstGeom>
              <a:blipFill rotWithShape="0">
                <a:blip r:embed="rId10"/>
                <a:stretch>
                  <a:fillRect/>
                </a:stretch>
              </a:blipFill>
            </p:spPr>
            <p:txBody>
              <a:bodyPr/>
              <a:lstStyle/>
              <a:p>
                <a:r>
                  <a:rPr lang="zh-CN" altLang="en-US">
                    <a:noFill/>
                  </a:rPr>
                  <a:t> </a:t>
                </a:r>
              </a:p>
            </p:txBody>
          </p:sp>
        </mc:Fallback>
      </mc:AlternateContent>
      <p:sp>
        <p:nvSpPr>
          <p:cNvPr id="15" name="文本框 14"/>
          <p:cNvSpPr txBox="1"/>
          <p:nvPr/>
        </p:nvSpPr>
        <p:spPr>
          <a:xfrm>
            <a:off x="91843" y="5751878"/>
            <a:ext cx="1585174" cy="461665"/>
          </a:xfrm>
          <a:prstGeom prst="rect">
            <a:avLst/>
          </a:prstGeom>
        </p:spPr>
        <p:txBody>
          <a:bodyPr wrap="square" rtlCol="0">
            <a:spAutoFit/>
          </a:bodyPr>
          <a:lstStyle/>
          <a:p>
            <a:r>
              <a:rPr lang="zh-CN" altLang="en-US" sz="2400" kern="0" dirty="0" smtClean="0">
                <a:solidFill>
                  <a:srgbClr val="FF0000"/>
                </a:solidFill>
                <a:latin typeface="微软雅黑" panose="020B0503020204020204" pitchFamily="34" charset="-122"/>
                <a:ea typeface="微软雅黑" panose="020B0503020204020204" pitchFamily="34" charset="-122"/>
              </a:rPr>
              <a:t>竖直方向</a:t>
            </a:r>
          </a:p>
        </p:txBody>
      </p:sp>
    </p:spTree>
    <p:extLst>
      <p:ext uri="{BB962C8B-B14F-4D97-AF65-F5344CB8AC3E}">
        <p14:creationId xmlns:p14="http://schemas.microsoft.com/office/powerpoint/2010/main" val="3056813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18</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sym typeface="+mn-ea"/>
              </a:rPr>
              <a:t>基于多尺度相关性度量的</a:t>
            </a:r>
            <a:r>
              <a:rPr lang="en-US" altLang="zh-CN" sz="3200" dirty="0">
                <a:solidFill>
                  <a:schemeClr val="tx1"/>
                </a:solidFill>
                <a:sym typeface="+mn-ea"/>
              </a:rPr>
              <a:t>MP3</a:t>
            </a:r>
            <a:r>
              <a:rPr lang="zh-CN" altLang="en-US" sz="3200" dirty="0">
                <a:solidFill>
                  <a:schemeClr val="tx1"/>
                </a:solidFill>
                <a:sym typeface="+mn-ea"/>
              </a:rPr>
              <a:t>音频隐写分析</a:t>
            </a:r>
            <a:endParaRPr lang="zh-CN" altLang="en-US" sz="3200" dirty="0">
              <a:solidFill>
                <a:schemeClr val="tx1"/>
              </a:solidFill>
            </a:endParaRPr>
          </a:p>
        </p:txBody>
      </p:sp>
      <p:sp>
        <p:nvSpPr>
          <p:cNvPr id="6" name="文本框 5"/>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实验结果 </a:t>
            </a:r>
            <a:r>
              <a:rPr lang="en-US" altLang="zh-CN" sz="2200" dirty="0" smtClean="0">
                <a:latin typeface="微软雅黑" panose="020B0503020204020204" pitchFamily="34" charset="-122"/>
                <a:ea typeface="微软雅黑" panose="020B0503020204020204" pitchFamily="34" charset="-122"/>
                <a:sym typeface="+mn-ea"/>
              </a:rPr>
              <a:t>(</a:t>
            </a:r>
            <a:r>
              <a:rPr lang="en-US" altLang="zh-CN" sz="2200" b="1" dirty="0" smtClean="0">
                <a:latin typeface="微软雅黑" panose="020B0503020204020204" pitchFamily="34" charset="-122"/>
                <a:ea typeface="微软雅黑" panose="020B0503020204020204" pitchFamily="34" charset="-122"/>
                <a:sym typeface="+mn-ea"/>
              </a:rPr>
              <a:t>EECS</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402480447"/>
              </p:ext>
            </p:extLst>
          </p:nvPr>
        </p:nvGraphicFramePr>
        <p:xfrm>
          <a:off x="323528" y="1462269"/>
          <a:ext cx="8460000" cy="4701680"/>
        </p:xfrm>
        <a:graphic>
          <a:graphicData uri="http://schemas.openxmlformats.org/drawingml/2006/table">
            <a:tbl>
              <a:tblPr firstRow="1" bandRow="1">
                <a:tableStyleId>{5C22544A-7EE6-4342-B048-85BDC9FD1C3A}</a:tableStyleId>
              </a:tblPr>
              <a:tblGrid>
                <a:gridCol w="936000"/>
                <a:gridCol w="720000"/>
                <a:gridCol w="756000"/>
                <a:gridCol w="756000"/>
                <a:gridCol w="756000"/>
                <a:gridCol w="756000"/>
                <a:gridCol w="756000"/>
                <a:gridCol w="756000"/>
                <a:gridCol w="756000"/>
                <a:gridCol w="756000"/>
                <a:gridCol w="756000"/>
              </a:tblGrid>
              <a:tr h="370840">
                <a:tc rowSpan="2">
                  <a:txBody>
                    <a:bodyP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比特率</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b="1" i="1" dirty="0" smtClean="0">
                          <a:solidFill>
                            <a:schemeClr val="tx1"/>
                          </a:solidFill>
                          <a:latin typeface="+mj-lt"/>
                        </a:rPr>
                        <a:t>SPR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chemeClr val="tx1"/>
                          </a:solidFill>
                          <a:latin typeface="+mj-lt"/>
                        </a:rPr>
                        <a:t>ADOTP</a:t>
                      </a:r>
                      <a:endParaRPr lang="zh-CN" altLang="en-US" b="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chemeClr val="tx1"/>
                          </a:solidFill>
                          <a:latin typeface="+mj-lt"/>
                        </a:rPr>
                        <a:t>MDI2</a:t>
                      </a:r>
                      <a:endParaRPr lang="zh-CN" altLang="en-US" b="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rgbClr val="FF0000"/>
                          </a:solidFill>
                          <a:latin typeface="+mj-lt"/>
                        </a:rPr>
                        <a:t>MSC</a:t>
                      </a:r>
                      <a:endParaRPr lang="zh-CN" altLang="en-US" b="1" dirty="0">
                        <a:solidFill>
                          <a:srgbClr val="FF0000"/>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tc>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b="0" dirty="0" smtClean="0">
                          <a:solidFill>
                            <a:schemeClr val="tx1"/>
                          </a:solidFill>
                          <a:latin typeface="+mj-lt"/>
                        </a:rPr>
                        <a:t>128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31.01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27.01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70.99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28.05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29.27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71.34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7.91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7.80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92.14</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41.76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36.22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38.45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37.69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61.93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20.22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21.65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79.06</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44.49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39.73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57.89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42.02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43.01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30.54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30.48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69.49</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45.48</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44.35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55.09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46.63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44.44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34.88</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36.45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64.34</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48.52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43.75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53.86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50.86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45.74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51.81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39.00</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41.06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rgbClr val="FF0000"/>
                          </a:solidFill>
                          <a:latin typeface="+mj-lt"/>
                        </a:rPr>
                        <a:t>59.97</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b="0" dirty="0" smtClean="0">
                          <a:solidFill>
                            <a:schemeClr val="tx1"/>
                          </a:solidFill>
                          <a:latin typeface="+mj-lt"/>
                        </a:rPr>
                        <a:t>320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26.96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26.21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73.41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22.53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17.58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79.95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96.31</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37.95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38.59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61.73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31.46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35.00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66.77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15.45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16.44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84.01</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42.47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38.76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59.25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35.94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40.38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24.59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24.33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75.54</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45.89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41.45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40.84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58.86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29.34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30.23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70.22</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46.74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44.32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43.44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43.89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56.34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33.67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33.45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rgbClr val="FF0000"/>
                          </a:solidFill>
                          <a:latin typeface="+mj-lt"/>
                        </a:rPr>
                        <a:t>66.44</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1722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19</a:t>
            </a:fld>
            <a:endParaRPr lang="en-US" dirty="0"/>
          </a:p>
        </p:txBody>
      </p:sp>
      <p:sp>
        <p:nvSpPr>
          <p:cNvPr id="5" name="文本框 4"/>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隐写分析网络 </a:t>
            </a:r>
            <a:r>
              <a:rPr lang="en-US" altLang="zh-CN" sz="2200" dirty="0" smtClean="0">
                <a:latin typeface="微软雅黑" panose="020B0503020204020204" pitchFamily="34" charset="-122"/>
                <a:ea typeface="微软雅黑" panose="020B0503020204020204" pitchFamily="34" charset="-122"/>
                <a:sym typeface="+mn-ea"/>
              </a:rPr>
              <a:t>VS </a:t>
            </a:r>
            <a:r>
              <a:rPr lang="zh-CN" altLang="en-US" sz="2200" dirty="0" smtClean="0">
                <a:latin typeface="微软雅黑" panose="020B0503020204020204" pitchFamily="34" charset="-122"/>
                <a:ea typeface="微软雅黑" panose="020B0503020204020204" pitchFamily="34" charset="-122"/>
                <a:sym typeface="+mn-ea"/>
              </a:rPr>
              <a:t>隐写分析特征</a:t>
            </a:r>
            <a:endParaRPr lang="zh-CN" altLang="en-US" sz="2200" dirty="0">
              <a:latin typeface="微软雅黑" panose="020B0503020204020204" pitchFamily="34" charset="-122"/>
              <a:ea typeface="微软雅黑" panose="020B0503020204020204" pitchFamily="34" charset="-122"/>
            </a:endParaRPr>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sym typeface="+mn-ea"/>
              </a:rPr>
              <a:t>基于深度学习的</a:t>
            </a:r>
            <a:r>
              <a:rPr lang="en-US" altLang="zh-CN" sz="3200" dirty="0">
                <a:solidFill>
                  <a:schemeClr val="tx1"/>
                </a:solidFill>
                <a:sym typeface="+mn-ea"/>
              </a:rPr>
              <a:t>MP3</a:t>
            </a:r>
            <a:r>
              <a:rPr lang="zh-CN" altLang="en-US" sz="3200" dirty="0">
                <a:solidFill>
                  <a:schemeClr val="tx1"/>
                </a:solidFill>
                <a:sym typeface="+mn-ea"/>
              </a:rPr>
              <a:t>音频隐写分析方法</a:t>
            </a:r>
            <a:endParaRPr lang="zh-CN" altLang="en-US" sz="3200" dirty="0">
              <a:solidFill>
                <a:schemeClr val="tx1"/>
              </a:solidFill>
            </a:endParaRPr>
          </a:p>
        </p:txBody>
      </p:sp>
      <p:pic>
        <p:nvPicPr>
          <p:cNvPr id="9" name="图片 8"/>
          <p:cNvPicPr>
            <a:picLocks noChangeAspect="1"/>
          </p:cNvPicPr>
          <p:nvPr/>
        </p:nvPicPr>
        <p:blipFill>
          <a:blip r:embed="rId3"/>
          <a:stretch>
            <a:fillRect/>
          </a:stretch>
        </p:blipFill>
        <p:spPr>
          <a:xfrm>
            <a:off x="0" y="1340768"/>
            <a:ext cx="9144000" cy="4471004"/>
          </a:xfrm>
          <a:prstGeom prst="rect">
            <a:avLst/>
          </a:prstGeom>
        </p:spPr>
      </p:pic>
      <p:sp>
        <p:nvSpPr>
          <p:cNvPr id="10" name="文本框 9"/>
          <p:cNvSpPr txBox="1"/>
          <p:nvPr/>
        </p:nvSpPr>
        <p:spPr>
          <a:xfrm>
            <a:off x="2138586" y="5959802"/>
            <a:ext cx="6275040" cy="723275"/>
          </a:xfrm>
          <a:prstGeom prst="rect">
            <a:avLst/>
          </a:prstGeom>
        </p:spPr>
        <p:txBody>
          <a:bodyPr wrap="square" rtlCol="0">
            <a:spAutoFit/>
          </a:bodyPr>
          <a:lstStyle/>
          <a:p>
            <a:pPr>
              <a:spcAft>
                <a:spcPts val="600"/>
              </a:spcAft>
              <a:buFont typeface="Arial" panose="020B0604020202020204" pitchFamily="34" charset="0"/>
              <a:buChar char="•"/>
            </a:pPr>
            <a:r>
              <a:rPr lang="zh-CN" altLang="en-US" kern="0" dirty="0" smtClean="0">
                <a:latin typeface="微软雅黑" panose="020B0503020204020204" pitchFamily="34" charset="-122"/>
                <a:ea typeface="微软雅黑" panose="020B0503020204020204" pitchFamily="34" charset="-122"/>
              </a:rPr>
              <a:t> 基于全卷积神经网络的</a:t>
            </a:r>
            <a:r>
              <a:rPr lang="en-US" altLang="zh-CN" kern="0" dirty="0" smtClean="0">
                <a:latin typeface="微软雅黑" panose="020B0503020204020204" pitchFamily="34" charset="-122"/>
                <a:ea typeface="微软雅黑" panose="020B0503020204020204" pitchFamily="34" charset="-122"/>
              </a:rPr>
              <a:t>MP3</a:t>
            </a:r>
            <a:r>
              <a:rPr lang="zh-CN" altLang="en-US" kern="0" dirty="0" smtClean="0">
                <a:latin typeface="微软雅黑" panose="020B0503020204020204" pitchFamily="34" charset="-122"/>
                <a:ea typeface="微软雅黑" panose="020B0503020204020204" pitchFamily="34" charset="-122"/>
              </a:rPr>
              <a:t>音频隐写分析 </a:t>
            </a:r>
            <a:r>
              <a:rPr lang="en-US" altLang="zh-CN" kern="0" dirty="0" smtClean="0">
                <a:latin typeface="微软雅黑" panose="020B0503020204020204" pitchFamily="34" charset="-122"/>
                <a:ea typeface="微软雅黑" panose="020B0503020204020204" pitchFamily="34" charset="-122"/>
              </a:rPr>
              <a:t>(</a:t>
            </a:r>
            <a:r>
              <a:rPr lang="en-US" altLang="zh-CN" kern="0" dirty="0" smtClean="0">
                <a:solidFill>
                  <a:srgbClr val="FF0000"/>
                </a:solidFill>
                <a:latin typeface="微软雅黑" panose="020B0503020204020204" pitchFamily="34" charset="-122"/>
                <a:ea typeface="微软雅黑" panose="020B0503020204020204" pitchFamily="34" charset="-122"/>
              </a:rPr>
              <a:t>RHFCN</a:t>
            </a:r>
            <a:r>
              <a:rPr lang="en-US" altLang="zh-CN" kern="0" dirty="0" smtClean="0">
                <a:latin typeface="微软雅黑" panose="020B0503020204020204" pitchFamily="34" charset="-122"/>
                <a:ea typeface="微软雅黑" panose="020B0503020204020204" pitchFamily="34" charset="-122"/>
              </a:rPr>
              <a:t>)</a:t>
            </a:r>
          </a:p>
          <a:p>
            <a:pPr>
              <a:spcAft>
                <a:spcPts val="600"/>
              </a:spcAft>
              <a:buFont typeface="Arial" panose="020B0604020202020204" pitchFamily="34" charset="0"/>
              <a:buChar char="•"/>
            </a:pPr>
            <a:r>
              <a:rPr lang="en-US" altLang="zh-CN" kern="0" dirty="0">
                <a:latin typeface="微软雅黑" panose="020B0503020204020204" pitchFamily="34" charset="-122"/>
                <a:ea typeface="微软雅黑" panose="020B0503020204020204" pitchFamily="34" charset="-122"/>
              </a:rPr>
              <a:t> </a:t>
            </a:r>
            <a:r>
              <a:rPr lang="zh-CN" altLang="en-US" kern="0" dirty="0" smtClean="0">
                <a:latin typeface="微软雅黑" panose="020B0503020204020204" pitchFamily="34" charset="-122"/>
                <a:ea typeface="微软雅黑" panose="020B0503020204020204" pitchFamily="34" charset="-122"/>
              </a:rPr>
              <a:t>基于多尺度卷积神经网络的</a:t>
            </a:r>
            <a:r>
              <a:rPr lang="en-US" altLang="zh-CN" kern="0" dirty="0" smtClean="0">
                <a:latin typeface="微软雅黑" panose="020B0503020204020204" pitchFamily="34" charset="-122"/>
                <a:ea typeface="微软雅黑" panose="020B0503020204020204" pitchFamily="34" charset="-122"/>
              </a:rPr>
              <a:t>MP3</a:t>
            </a:r>
            <a:r>
              <a:rPr lang="zh-CN" altLang="en-US" kern="0" dirty="0" smtClean="0">
                <a:latin typeface="微软雅黑" panose="020B0503020204020204" pitchFamily="34" charset="-122"/>
                <a:ea typeface="微软雅黑" panose="020B0503020204020204" pitchFamily="34" charset="-122"/>
              </a:rPr>
              <a:t>音频隐写分析 </a:t>
            </a:r>
            <a:r>
              <a:rPr lang="en-US" altLang="zh-CN" kern="0" dirty="0" smtClean="0">
                <a:latin typeface="微软雅黑" panose="020B0503020204020204" pitchFamily="34" charset="-122"/>
                <a:ea typeface="微软雅黑" panose="020B0503020204020204" pitchFamily="34" charset="-122"/>
              </a:rPr>
              <a:t>(</a:t>
            </a:r>
            <a:r>
              <a:rPr lang="en-US" altLang="zh-CN" kern="0" dirty="0" smtClean="0">
                <a:solidFill>
                  <a:srgbClr val="FF0000"/>
                </a:solidFill>
                <a:latin typeface="微软雅黑" panose="020B0503020204020204" pitchFamily="34" charset="-122"/>
                <a:ea typeface="微软雅黑" panose="020B0503020204020204" pitchFamily="34" charset="-122"/>
              </a:rPr>
              <a:t>RHMSCN</a:t>
            </a:r>
            <a:r>
              <a:rPr lang="en-US" altLang="zh-CN" kern="0" dirty="0" smtClean="0">
                <a:latin typeface="微软雅黑" panose="020B0503020204020204" pitchFamily="34" charset="-122"/>
                <a:ea typeface="微软雅黑" panose="020B0503020204020204" pitchFamily="34" charset="-122"/>
              </a:rPr>
              <a:t>)</a:t>
            </a:r>
            <a:endParaRPr lang="zh-CN" altLang="en-US" kern="0" dirty="0" smtClean="0">
              <a:latin typeface="微软雅黑" panose="020B0503020204020204" pitchFamily="34" charset="-122"/>
              <a:ea typeface="微软雅黑" panose="020B0503020204020204" pitchFamily="34" charset="-122"/>
            </a:endParaRPr>
          </a:p>
        </p:txBody>
      </p:sp>
      <p:sp>
        <p:nvSpPr>
          <p:cNvPr id="11" name="矩形 10"/>
          <p:cNvSpPr/>
          <p:nvPr/>
        </p:nvSpPr>
        <p:spPr bwMode="auto">
          <a:xfrm>
            <a:off x="3241948" y="4221087"/>
            <a:ext cx="2701652" cy="1536775"/>
          </a:xfrm>
          <a:prstGeom prst="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ln>
                <a:solidFill>
                  <a:srgbClr val="FF0000"/>
                </a:solidFill>
              </a:ln>
              <a:no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9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978455"/>
            <a:ext cx="8820472" cy="4713239"/>
          </a:xfrm>
        </p:spPr>
        <p:txBody>
          <a:bodyPr/>
          <a:lstStyle/>
          <a:p>
            <a:pPr>
              <a:lnSpc>
                <a:spcPct val="150000"/>
              </a:lnSpc>
              <a:spcBef>
                <a:spcPts val="0"/>
              </a:spcBef>
              <a:buClr>
                <a:schemeClr val="tx1"/>
              </a:buClr>
            </a:pPr>
            <a:r>
              <a:rPr lang="zh-CN" altLang="en-US" sz="2800" b="0" dirty="0">
                <a:solidFill>
                  <a:schemeClr val="tx1"/>
                </a:solidFill>
              </a:rPr>
              <a:t> 选题背景及意义</a:t>
            </a:r>
            <a:endParaRPr lang="en-US" altLang="zh-CN" sz="2800" b="0" dirty="0">
              <a:solidFill>
                <a:schemeClr val="tx1"/>
              </a:solidFill>
            </a:endParaRPr>
          </a:p>
          <a:p>
            <a:pPr>
              <a:lnSpc>
                <a:spcPct val="150000"/>
              </a:lnSpc>
              <a:spcBef>
                <a:spcPts val="0"/>
              </a:spcBef>
              <a:buClr>
                <a:schemeClr val="tx1"/>
              </a:buClr>
            </a:pPr>
            <a:r>
              <a:rPr lang="zh-CN" altLang="en-US" sz="2800" b="0" dirty="0">
                <a:solidFill>
                  <a:schemeClr val="tx1"/>
                </a:solidFill>
              </a:rPr>
              <a:t> 主要研究内容</a:t>
            </a:r>
            <a:endParaRPr lang="en-US" altLang="zh-CN" sz="2800" b="0" dirty="0">
              <a:solidFill>
                <a:schemeClr val="tx1"/>
              </a:solidFill>
            </a:endParaRPr>
          </a:p>
          <a:p>
            <a:pPr marL="864000" lvl="2" indent="-342900">
              <a:lnSpc>
                <a:spcPct val="130000"/>
              </a:lnSpc>
              <a:buClr>
                <a:schemeClr val="tx1"/>
              </a:buClr>
              <a:buFont typeface="Wingdings" panose="05000000000000000000" pitchFamily="2" charset="2"/>
              <a:buChar char="l"/>
            </a:pPr>
            <a:r>
              <a:rPr lang="zh-CN" altLang="en-US" sz="2200" b="0" dirty="0" smtClean="0">
                <a:solidFill>
                  <a:schemeClr val="tx1"/>
                </a:solidFill>
              </a:rPr>
              <a:t> 基于</a:t>
            </a:r>
            <a:r>
              <a:rPr lang="en-US" altLang="zh-CN" sz="2200" dirty="0">
                <a:solidFill>
                  <a:schemeClr val="tx1"/>
                </a:solidFill>
              </a:rPr>
              <a:t>QMDCT</a:t>
            </a:r>
            <a:r>
              <a:rPr lang="zh-CN" altLang="en-US" sz="2200" dirty="0">
                <a:solidFill>
                  <a:schemeClr val="tx1"/>
                </a:solidFill>
              </a:rPr>
              <a:t>系数矩阵</a:t>
            </a:r>
            <a:r>
              <a:rPr lang="zh-CN" altLang="en-US" sz="2200" b="0" dirty="0">
                <a:solidFill>
                  <a:schemeClr val="tx1"/>
                </a:solidFill>
              </a:rPr>
              <a:t>的</a:t>
            </a:r>
            <a:r>
              <a:rPr lang="zh-CN" altLang="en-US" sz="2200" b="0" dirty="0">
                <a:solidFill>
                  <a:srgbClr val="FF0000"/>
                </a:solidFill>
              </a:rPr>
              <a:t>特征</a:t>
            </a:r>
            <a:r>
              <a:rPr lang="en-US" altLang="zh-CN" sz="2200" b="0" dirty="0">
                <a:solidFill>
                  <a:srgbClr val="FF0000"/>
                </a:solidFill>
              </a:rPr>
              <a:t>/</a:t>
            </a:r>
            <a:r>
              <a:rPr lang="zh-CN" altLang="en-US" sz="2200" b="0" dirty="0">
                <a:solidFill>
                  <a:srgbClr val="FF0000"/>
                </a:solidFill>
              </a:rPr>
              <a:t>网络</a:t>
            </a:r>
            <a:r>
              <a:rPr lang="zh-CN" altLang="en-US" sz="2200" b="0" dirty="0">
                <a:solidFill>
                  <a:schemeClr val="tx1"/>
                </a:solidFill>
              </a:rPr>
              <a:t>设计</a:t>
            </a:r>
            <a:endParaRPr lang="en-US" altLang="zh-CN" sz="2200" b="0" dirty="0">
              <a:solidFill>
                <a:schemeClr val="tx1"/>
              </a:solidFill>
            </a:endParaRPr>
          </a:p>
          <a:p>
            <a:pPr marL="864000" lvl="2" indent="-342900">
              <a:lnSpc>
                <a:spcPct val="130000"/>
              </a:lnSpc>
              <a:buClr>
                <a:schemeClr val="tx1"/>
              </a:buClr>
              <a:buFont typeface="Wingdings" panose="05000000000000000000" pitchFamily="2" charset="2"/>
              <a:buChar char="l"/>
            </a:pPr>
            <a:r>
              <a:rPr lang="en-US" altLang="zh-CN" sz="2200" b="0" dirty="0" smtClean="0">
                <a:solidFill>
                  <a:schemeClr val="tx1"/>
                </a:solidFill>
              </a:rPr>
              <a:t> MP3</a:t>
            </a:r>
            <a:r>
              <a:rPr lang="zh-CN" altLang="en-US" sz="2200" b="0" dirty="0">
                <a:solidFill>
                  <a:schemeClr val="tx1"/>
                </a:solidFill>
              </a:rPr>
              <a:t>音频通用</a:t>
            </a:r>
            <a:r>
              <a:rPr lang="zh-CN" altLang="en-US" sz="2200" dirty="0">
                <a:solidFill>
                  <a:schemeClr val="tx1"/>
                </a:solidFill>
              </a:rPr>
              <a:t>富</a:t>
            </a:r>
            <a:r>
              <a:rPr lang="zh-CN" altLang="en-US" sz="2200" dirty="0">
                <a:solidFill>
                  <a:schemeClr val="tx1"/>
                </a:solidFill>
              </a:rPr>
              <a:t>高通滤波器</a:t>
            </a:r>
            <a:r>
              <a:rPr lang="zh-CN" altLang="en-US" sz="2200" b="0" dirty="0">
                <a:solidFill>
                  <a:schemeClr val="tx1"/>
                </a:solidFill>
              </a:rPr>
              <a:t>组</a:t>
            </a:r>
            <a:endParaRPr lang="en-US" altLang="zh-CN" sz="2200" b="0" dirty="0">
              <a:solidFill>
                <a:schemeClr val="tx1"/>
              </a:solidFill>
            </a:endParaRPr>
          </a:p>
          <a:p>
            <a:pPr marL="864000" lvl="2" indent="-342900">
              <a:lnSpc>
                <a:spcPct val="130000"/>
              </a:lnSpc>
              <a:buClr>
                <a:schemeClr val="tx1"/>
              </a:buClr>
              <a:buFont typeface="Wingdings" panose="05000000000000000000" pitchFamily="2" charset="2"/>
              <a:buChar char="l"/>
            </a:pPr>
            <a:r>
              <a:rPr lang="zh-CN" altLang="en-US" sz="2200" b="0" dirty="0" smtClean="0">
                <a:solidFill>
                  <a:schemeClr val="tx1"/>
                </a:solidFill>
              </a:rPr>
              <a:t> 一</a:t>
            </a:r>
            <a:r>
              <a:rPr lang="zh-CN" altLang="en-US" sz="2200" b="0" dirty="0">
                <a:solidFill>
                  <a:schemeClr val="tx1"/>
                </a:solidFill>
              </a:rPr>
              <a:t>种基于</a:t>
            </a:r>
            <a:r>
              <a:rPr lang="zh-CN" altLang="en-US" sz="2200" dirty="0">
                <a:solidFill>
                  <a:schemeClr val="tx1"/>
                </a:solidFill>
              </a:rPr>
              <a:t>多尺度相关性</a:t>
            </a:r>
            <a:r>
              <a:rPr lang="zh-CN" altLang="en-US" sz="2200" b="0" dirty="0">
                <a:solidFill>
                  <a:schemeClr val="tx1"/>
                </a:solidFill>
              </a:rPr>
              <a:t>的隐写分析方法（</a:t>
            </a:r>
            <a:r>
              <a:rPr lang="en-US" altLang="zh-CN" sz="2200" b="0" dirty="0">
                <a:solidFill>
                  <a:srgbClr val="FF0000"/>
                </a:solidFill>
              </a:rPr>
              <a:t>MSC</a:t>
            </a:r>
            <a:r>
              <a:rPr lang="zh-CN" altLang="en-US" sz="2200" b="0" dirty="0">
                <a:solidFill>
                  <a:schemeClr val="tx1"/>
                </a:solidFill>
              </a:rPr>
              <a:t>）</a:t>
            </a:r>
            <a:endParaRPr lang="en-US" altLang="zh-CN" sz="2200" b="0" dirty="0">
              <a:solidFill>
                <a:srgbClr val="FF0000"/>
              </a:solidFill>
            </a:endParaRPr>
          </a:p>
          <a:p>
            <a:pPr marL="864000" lvl="2" indent="-342900">
              <a:lnSpc>
                <a:spcPct val="130000"/>
              </a:lnSpc>
              <a:buClr>
                <a:schemeClr val="tx1"/>
              </a:buClr>
              <a:buFont typeface="Wingdings" panose="05000000000000000000" pitchFamily="2" charset="2"/>
              <a:buChar char="l"/>
            </a:pPr>
            <a:r>
              <a:rPr lang="zh-CN" altLang="en-US" sz="2200" b="0" dirty="0" smtClean="0">
                <a:solidFill>
                  <a:schemeClr val="tx1"/>
                </a:solidFill>
              </a:rPr>
              <a:t> 一</a:t>
            </a:r>
            <a:r>
              <a:rPr lang="zh-CN" altLang="en-US" sz="2200" b="0" dirty="0">
                <a:solidFill>
                  <a:schemeClr val="tx1"/>
                </a:solidFill>
              </a:rPr>
              <a:t>种基于</a:t>
            </a:r>
            <a:r>
              <a:rPr lang="zh-CN" altLang="en-US" sz="2200" dirty="0">
                <a:solidFill>
                  <a:schemeClr val="tx1"/>
                </a:solidFill>
              </a:rPr>
              <a:t>全卷积神经网络</a:t>
            </a:r>
            <a:r>
              <a:rPr lang="zh-CN" altLang="en-US" sz="2200" b="0" dirty="0">
                <a:solidFill>
                  <a:schemeClr val="tx1"/>
                </a:solidFill>
              </a:rPr>
              <a:t>的隐写分析方法（</a:t>
            </a:r>
            <a:r>
              <a:rPr lang="en-US" altLang="zh-CN" sz="2200" b="0" dirty="0">
                <a:solidFill>
                  <a:srgbClr val="FF0000"/>
                </a:solidFill>
              </a:rPr>
              <a:t>RHFCN</a:t>
            </a:r>
            <a:r>
              <a:rPr lang="zh-CN" altLang="en-US" sz="2200" b="0" dirty="0">
                <a:solidFill>
                  <a:schemeClr val="tx1"/>
                </a:solidFill>
              </a:rPr>
              <a:t>）</a:t>
            </a:r>
            <a:endParaRPr lang="en-US" altLang="zh-CN" sz="2200" b="0" dirty="0">
              <a:solidFill>
                <a:srgbClr val="FF0000"/>
              </a:solidFill>
            </a:endParaRPr>
          </a:p>
          <a:p>
            <a:pPr marL="806850" lvl="2" indent="-285750">
              <a:lnSpc>
                <a:spcPct val="130000"/>
              </a:lnSpc>
              <a:buClr>
                <a:schemeClr val="tx1"/>
              </a:buClr>
              <a:buFont typeface="Wingdings" panose="05000000000000000000" pitchFamily="2" charset="2"/>
              <a:buChar char="l"/>
            </a:pPr>
            <a:r>
              <a:rPr lang="zh-CN" altLang="en-US" sz="2200" b="0" dirty="0" smtClean="0">
                <a:solidFill>
                  <a:schemeClr val="tx1"/>
                </a:solidFill>
              </a:rPr>
              <a:t> 一</a:t>
            </a:r>
            <a:r>
              <a:rPr lang="zh-CN" altLang="en-US" sz="2200" b="0" dirty="0">
                <a:solidFill>
                  <a:schemeClr val="tx1"/>
                </a:solidFill>
              </a:rPr>
              <a:t>种基于</a:t>
            </a:r>
            <a:r>
              <a:rPr lang="zh-CN" altLang="en-US" sz="2200" dirty="0">
                <a:solidFill>
                  <a:schemeClr val="tx1"/>
                </a:solidFill>
              </a:rPr>
              <a:t>多尺度卷积神经网络</a:t>
            </a:r>
            <a:r>
              <a:rPr lang="zh-CN" altLang="en-US" sz="2200" b="0" dirty="0">
                <a:solidFill>
                  <a:schemeClr val="tx1"/>
                </a:solidFill>
              </a:rPr>
              <a:t>的隐写分析方法（</a:t>
            </a:r>
            <a:r>
              <a:rPr lang="en-US" altLang="zh-CN" sz="2200" b="0" dirty="0">
                <a:solidFill>
                  <a:srgbClr val="FF0000"/>
                </a:solidFill>
              </a:rPr>
              <a:t>RHMSCN</a:t>
            </a:r>
            <a:r>
              <a:rPr lang="zh-CN" altLang="en-US" sz="2200" b="0" dirty="0" smtClean="0">
                <a:solidFill>
                  <a:schemeClr val="tx1"/>
                </a:solidFill>
              </a:rPr>
              <a:t>）</a:t>
            </a:r>
            <a:endParaRPr lang="en-US" altLang="zh-CN" sz="2200" b="0" dirty="0">
              <a:solidFill>
                <a:srgbClr val="FF0000"/>
              </a:solidFill>
            </a:endParaRPr>
          </a:p>
          <a:p>
            <a:pPr marL="806850" lvl="2" indent="-285750">
              <a:lnSpc>
                <a:spcPct val="130000"/>
              </a:lnSpc>
              <a:buClr>
                <a:schemeClr val="tx1"/>
              </a:buClr>
              <a:buFont typeface="Wingdings" panose="05000000000000000000" pitchFamily="2" charset="2"/>
              <a:buChar char="l"/>
            </a:pPr>
            <a:r>
              <a:rPr lang="en-US" altLang="zh-CN" sz="2200" b="0" dirty="0" smtClean="0">
                <a:solidFill>
                  <a:srgbClr val="FF0000"/>
                </a:solidFill>
              </a:rPr>
              <a:t>  </a:t>
            </a:r>
            <a:r>
              <a:rPr lang="zh-CN" altLang="en-US" sz="2200" b="0" dirty="0" smtClean="0">
                <a:solidFill>
                  <a:schemeClr val="tx1"/>
                </a:solidFill>
              </a:rPr>
              <a:t>音频隐</a:t>
            </a:r>
            <a:r>
              <a:rPr lang="zh-CN" altLang="en-US" sz="2200" b="0" dirty="0" smtClean="0">
                <a:solidFill>
                  <a:schemeClr val="tx1"/>
                </a:solidFill>
              </a:rPr>
              <a:t>写分析数据</a:t>
            </a:r>
            <a:r>
              <a:rPr lang="zh-CN" altLang="en-US" sz="2200" b="0" dirty="0" smtClean="0">
                <a:solidFill>
                  <a:schemeClr val="tx1"/>
                </a:solidFill>
              </a:rPr>
              <a:t>集</a:t>
            </a:r>
            <a:endParaRPr lang="en-US" altLang="zh-CN" sz="2200" b="0" dirty="0" smtClean="0">
              <a:solidFill>
                <a:schemeClr val="tx1"/>
              </a:solidFill>
            </a:endParaRPr>
          </a:p>
          <a:p>
            <a:pPr>
              <a:lnSpc>
                <a:spcPct val="150000"/>
              </a:lnSpc>
              <a:spcBef>
                <a:spcPts val="0"/>
              </a:spcBef>
              <a:buClr>
                <a:schemeClr val="tx1"/>
              </a:buClr>
            </a:pPr>
            <a:r>
              <a:rPr lang="zh-CN" altLang="en-US" sz="2800" b="0" dirty="0" smtClean="0">
                <a:solidFill>
                  <a:schemeClr val="tx1"/>
                </a:solidFill>
              </a:rPr>
              <a:t> 总结与展望</a:t>
            </a:r>
            <a:endParaRPr lang="en-US" altLang="zh-CN" sz="2800" b="0" dirty="0">
              <a:solidFill>
                <a:schemeClr val="tx1"/>
              </a:solidFill>
            </a:endParaRPr>
          </a:p>
        </p:txBody>
      </p:sp>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a:t>
            </a:fld>
            <a:endParaRPr lang="en-US" dirty="0"/>
          </a:p>
        </p:txBody>
      </p:sp>
      <p:sp>
        <p:nvSpPr>
          <p:cNvPr id="7"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提纲</a:t>
            </a:r>
          </a:p>
        </p:txBody>
      </p:sp>
    </p:spTree>
    <p:extLst>
      <p:ext uri="{BB962C8B-B14F-4D97-AF65-F5344CB8AC3E}">
        <p14:creationId xmlns:p14="http://schemas.microsoft.com/office/powerpoint/2010/main" val="15750495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20</a:t>
            </a:fld>
            <a:endParaRPr lang="en-US" dirty="0"/>
          </a:p>
        </p:txBody>
      </p:sp>
      <p:pic>
        <p:nvPicPr>
          <p:cNvPr id="8" name="图片 7"/>
          <p:cNvPicPr>
            <a:picLocks noChangeAspect="1"/>
          </p:cNvPicPr>
          <p:nvPr/>
        </p:nvPicPr>
        <p:blipFill>
          <a:blip r:embed="rId3"/>
          <a:stretch>
            <a:fillRect/>
          </a:stretch>
        </p:blipFill>
        <p:spPr>
          <a:xfrm>
            <a:off x="0" y="1441005"/>
            <a:ext cx="9144000" cy="1843981"/>
          </a:xfrm>
          <a:prstGeom prst="rect">
            <a:avLst/>
          </a:prstGeom>
        </p:spPr>
      </p:pic>
      <p:pic>
        <p:nvPicPr>
          <p:cNvPr id="10" name="图片 9"/>
          <p:cNvPicPr>
            <a:picLocks noChangeAspect="1"/>
          </p:cNvPicPr>
          <p:nvPr/>
        </p:nvPicPr>
        <p:blipFill>
          <a:blip r:embed="rId4"/>
          <a:stretch>
            <a:fillRect/>
          </a:stretch>
        </p:blipFill>
        <p:spPr>
          <a:xfrm>
            <a:off x="-31303" y="1603035"/>
            <a:ext cx="1005278" cy="659376"/>
          </a:xfrm>
          <a:prstGeom prst="rect">
            <a:avLst/>
          </a:prstGeom>
        </p:spPr>
      </p:pic>
      <p:sp>
        <p:nvSpPr>
          <p:cNvPr id="9" name="文本框 8"/>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b="1" dirty="0" smtClean="0">
                <a:latin typeface="微软雅黑" panose="020B0503020204020204" pitchFamily="34" charset="-122"/>
                <a:ea typeface="微软雅黑" panose="020B0503020204020204" pitchFamily="34" charset="-122"/>
                <a:sym typeface="+mn-ea"/>
              </a:rPr>
              <a:t>RHFCN</a:t>
            </a:r>
            <a:r>
              <a:rPr lang="zh-CN" altLang="en-US" sz="2200" dirty="0" smtClean="0">
                <a:latin typeface="微软雅黑" panose="020B0503020204020204" pitchFamily="34" charset="-122"/>
                <a:ea typeface="微软雅黑" panose="020B0503020204020204" pitchFamily="34" charset="-122"/>
                <a:sym typeface="+mn-ea"/>
              </a:rPr>
              <a:t>网络结构</a:t>
            </a:r>
            <a:endParaRPr lang="zh-CN" altLang="en-US" sz="2200" dirty="0">
              <a:latin typeface="微软雅黑" panose="020B0503020204020204" pitchFamily="34" charset="-122"/>
              <a:ea typeface="微软雅黑" panose="020B0503020204020204" pitchFamily="34" charset="-122"/>
            </a:endParaRPr>
          </a:p>
        </p:txBody>
      </p:sp>
      <p:sp>
        <p:nvSpPr>
          <p:cNvPr id="12"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基于全卷积神经网络的</a:t>
            </a:r>
            <a:r>
              <a:rPr lang="en-US" altLang="zh-CN" sz="3200" dirty="0" smtClean="0">
                <a:solidFill>
                  <a:schemeClr val="tx1"/>
                </a:solidFill>
              </a:rPr>
              <a:t>MP3</a:t>
            </a:r>
            <a:r>
              <a:rPr lang="zh-CN" altLang="en-US" sz="3200" dirty="0" smtClean="0">
                <a:solidFill>
                  <a:schemeClr val="tx1"/>
                </a:solidFill>
              </a:rPr>
              <a:t>音频隐写分析方法</a:t>
            </a:r>
            <a:endParaRPr lang="zh-CN" altLang="en-US" sz="3200" dirty="0">
              <a:solidFill>
                <a:schemeClr val="tx1"/>
              </a:solidFill>
            </a:endParaRPr>
          </a:p>
        </p:txBody>
      </p:sp>
      <p:pic>
        <p:nvPicPr>
          <p:cNvPr id="3" name="图片 2"/>
          <p:cNvPicPr>
            <a:picLocks noChangeAspect="1"/>
          </p:cNvPicPr>
          <p:nvPr/>
        </p:nvPicPr>
        <p:blipFill>
          <a:blip r:embed="rId5"/>
          <a:stretch>
            <a:fillRect/>
          </a:stretch>
        </p:blipFill>
        <p:spPr>
          <a:xfrm>
            <a:off x="2346868" y="3541103"/>
            <a:ext cx="3454653" cy="2908461"/>
          </a:xfrm>
          <a:prstGeom prst="rect">
            <a:avLst/>
          </a:prstGeom>
        </p:spPr>
      </p:pic>
    </p:spTree>
    <p:extLst>
      <p:ext uri="{BB962C8B-B14F-4D97-AF65-F5344CB8AC3E}">
        <p14:creationId xmlns:p14="http://schemas.microsoft.com/office/powerpoint/2010/main" val="15610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网络结构设计</a:t>
            </a:r>
            <a:endParaRPr lang="zh-CN" altLang="en-US" sz="2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483768" y="1302505"/>
            <a:ext cx="6101798" cy="5472000"/>
          </a:xfrm>
          <a:prstGeom prst="rect">
            <a:avLst/>
          </a:prstGeom>
        </p:spPr>
      </p:pic>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21</a:t>
            </a:fld>
            <a:endParaRPr lang="en-US" dirty="0"/>
          </a:p>
        </p:txBody>
      </p:sp>
      <p:sp>
        <p:nvSpPr>
          <p:cNvPr id="2" name="圆角矩形 1"/>
          <p:cNvSpPr/>
          <p:nvPr/>
        </p:nvSpPr>
        <p:spPr bwMode="auto">
          <a:xfrm>
            <a:off x="2483768" y="2118374"/>
            <a:ext cx="5778043" cy="2894801"/>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2483768" y="5035949"/>
            <a:ext cx="5778043" cy="612000"/>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483768" y="5670327"/>
            <a:ext cx="5778043" cy="955556"/>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0"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基于全卷积神经网络的</a:t>
            </a:r>
            <a:r>
              <a:rPr lang="en-US" altLang="zh-CN" sz="3200" dirty="0" smtClean="0">
                <a:solidFill>
                  <a:schemeClr val="tx1"/>
                </a:solidFill>
              </a:rPr>
              <a:t>MP3</a:t>
            </a:r>
            <a:r>
              <a:rPr lang="zh-CN" altLang="en-US" sz="3200" dirty="0" smtClean="0">
                <a:solidFill>
                  <a:schemeClr val="tx1"/>
                </a:solidFill>
              </a:rPr>
              <a:t>音频隐写分析方法</a:t>
            </a:r>
            <a:endParaRPr lang="zh-CN" altLang="en-US" sz="3200" dirty="0">
              <a:solidFill>
                <a:schemeClr val="tx1"/>
              </a:solidFill>
            </a:endParaRPr>
          </a:p>
        </p:txBody>
      </p:sp>
      <p:sp>
        <p:nvSpPr>
          <p:cNvPr id="11" name="文本框 10"/>
          <p:cNvSpPr txBox="1"/>
          <p:nvPr/>
        </p:nvSpPr>
        <p:spPr>
          <a:xfrm>
            <a:off x="35496" y="4162962"/>
            <a:ext cx="2736303" cy="458908"/>
          </a:xfrm>
          <a:prstGeom prst="rect">
            <a:avLst/>
          </a:prstGeom>
        </p:spPr>
        <p:txBody>
          <a:bodyPr wrap="square" rtlCol="0">
            <a:spAutoFit/>
          </a:bodyPr>
          <a:lstStyle/>
          <a:p>
            <a:pPr>
              <a:lnSpc>
                <a:spcPct val="150000"/>
              </a:lnSpc>
            </a:pPr>
            <a:r>
              <a:rPr lang="zh-CN" altLang="en-US" b="1" kern="0" dirty="0" smtClean="0">
                <a:solidFill>
                  <a:srgbClr val="FF0000"/>
                </a:solidFill>
                <a:latin typeface="微软雅黑" panose="020B0503020204020204" pitchFamily="34" charset="-122"/>
                <a:ea typeface="微软雅黑" panose="020B0503020204020204" pitchFamily="34" charset="-122"/>
              </a:rPr>
              <a:t>网络风格</a:t>
            </a:r>
            <a:r>
              <a:rPr lang="zh-CN" altLang="en-US" kern="0" dirty="0" smtClean="0">
                <a:latin typeface="微软雅黑" panose="020B0503020204020204" pitchFamily="34" charset="-122"/>
                <a:ea typeface="微软雅黑" panose="020B0503020204020204" pitchFamily="34" charset="-122"/>
              </a:rPr>
              <a:t>：</a:t>
            </a:r>
            <a:r>
              <a:rPr lang="en-US" altLang="zh-CN" kern="0" dirty="0" smtClean="0">
                <a:latin typeface="微软雅黑" panose="020B0503020204020204" pitchFamily="34" charset="-122"/>
                <a:ea typeface="微软雅黑" panose="020B0503020204020204" pitchFamily="34" charset="-122"/>
              </a:rPr>
              <a:t>VGG</a:t>
            </a:r>
          </a:p>
        </p:txBody>
      </p:sp>
      <mc:AlternateContent xmlns:mc="http://schemas.openxmlformats.org/markup-compatibility/2006" xmlns:a14="http://schemas.microsoft.com/office/drawing/2010/main">
        <mc:Choice Requires="a14">
          <p:sp>
            <p:nvSpPr>
              <p:cNvPr id="12" name="文本框 11"/>
              <p:cNvSpPr txBox="1"/>
              <p:nvPr/>
            </p:nvSpPr>
            <p:spPr>
              <a:xfrm>
                <a:off x="-7418" y="1590592"/>
                <a:ext cx="3888432" cy="2535951"/>
              </a:xfrm>
              <a:prstGeom prst="rect">
                <a:avLst/>
              </a:prstGeom>
            </p:spPr>
            <p:txBody>
              <a:bodyPr wrap="square" rtlCol="0">
                <a:spAutoFit/>
              </a:bodyPr>
              <a:lstStyle/>
              <a:p>
                <a:pPr>
                  <a:lnSpc>
                    <a:spcPct val="150000"/>
                  </a:lnSpc>
                </a:pPr>
                <a:r>
                  <a:rPr lang="zh-CN" altLang="en-US" b="1" kern="0" dirty="0">
                    <a:solidFill>
                      <a:srgbClr val="FF0000"/>
                    </a:solidFill>
                    <a:latin typeface="微软雅黑" panose="020B0503020204020204" pitchFamily="34" charset="-122"/>
                    <a:ea typeface="微软雅黑" panose="020B0503020204020204" pitchFamily="34" charset="-122"/>
                  </a:rPr>
                  <a:t>网络结构</a:t>
                </a:r>
                <a:r>
                  <a:rPr lang="zh-CN" altLang="en-US" kern="0" dirty="0">
                    <a:latin typeface="微软雅黑" panose="020B0503020204020204" pitchFamily="34" charset="-122"/>
                    <a:ea typeface="微软雅黑" panose="020B0503020204020204" pitchFamily="34" charset="-122"/>
                  </a:rPr>
                  <a:t>：</a:t>
                </a:r>
                <a:endParaRPr lang="en-US" altLang="zh-CN" kern="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kern="0" dirty="0">
                    <a:latin typeface="微软雅黑" panose="020B0503020204020204" pitchFamily="34" charset="-122"/>
                    <a:ea typeface="微软雅黑" panose="020B0503020204020204" pitchFamily="34" charset="-122"/>
                  </a:rPr>
                  <a:t>池化类型</a:t>
                </a:r>
                <a:r>
                  <a:rPr lang="zh-CN" altLang="en-US" kern="0" dirty="0">
                    <a:latin typeface="微软雅黑" panose="020B0503020204020204" pitchFamily="34" charset="-122"/>
                    <a:ea typeface="微软雅黑" panose="020B0503020204020204" pitchFamily="34" charset="-122"/>
                  </a:rPr>
                  <a:t>：最大池化</a:t>
                </a:r>
                <a:endParaRPr lang="en-US" altLang="zh-CN" kern="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kern="0" dirty="0">
                    <a:latin typeface="微软雅黑" panose="020B0503020204020204" pitchFamily="34" charset="-122"/>
                    <a:ea typeface="微软雅黑" panose="020B0503020204020204" pitchFamily="34" charset="-122"/>
                  </a:rPr>
                  <a:t>激活函数</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Tanh</a:t>
                </a:r>
              </a:p>
              <a:p>
                <a:pPr marL="285750" indent="-285750">
                  <a:lnSpc>
                    <a:spcPct val="150000"/>
                  </a:lnSpc>
                  <a:buFont typeface="Arial" panose="020B0604020202020204" pitchFamily="34" charset="0"/>
                  <a:buChar char="•"/>
                </a:pPr>
                <a:r>
                  <a:rPr lang="zh-CN" altLang="en-US" b="1" kern="0" dirty="0">
                    <a:latin typeface="微软雅黑" panose="020B0503020204020204" pitchFamily="34" charset="-122"/>
                    <a:ea typeface="微软雅黑" panose="020B0503020204020204" pitchFamily="34" charset="-122"/>
                  </a:rPr>
                  <a:t>卷积核尺寸</a:t>
                </a:r>
                <a:r>
                  <a:rPr lang="zh-CN" altLang="en-US" kern="0" dirty="0">
                    <a:latin typeface="微软雅黑" panose="020B0503020204020204" pitchFamily="34" charset="-122"/>
                    <a:ea typeface="微软雅黑" panose="020B0503020204020204" pitchFamily="34" charset="-122"/>
                  </a:rPr>
                  <a:t>：</a:t>
                </a:r>
                <a14:m>
                  <m:oMath xmlns:m="http://schemas.openxmlformats.org/officeDocument/2006/math">
                    <m:r>
                      <a:rPr lang="en-US" altLang="zh-CN" i="1" kern="0">
                        <a:latin typeface="Cambria Math" panose="02040503050406030204" pitchFamily="18" charset="0"/>
                        <a:ea typeface="微软雅黑" panose="020B0503020204020204" pitchFamily="34" charset="-122"/>
                      </a:rPr>
                      <m:t>3</m:t>
                    </m:r>
                    <m:r>
                      <a:rPr lang="en-US" altLang="zh-CN" i="1" kern="0">
                        <a:latin typeface="Cambria Math" panose="02040503050406030204" pitchFamily="18" charset="0"/>
                        <a:ea typeface="Cambria Math" panose="02040503050406030204" pitchFamily="18" charset="0"/>
                      </a:rPr>
                      <m:t>×3</m:t>
                    </m:r>
                  </m:oMath>
                </a14:m>
                <a:endParaRPr lang="en-US" altLang="zh-CN" kern="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b="1" kern="0" dirty="0">
                    <a:latin typeface="微软雅黑" panose="020B0503020204020204" pitchFamily="34" charset="-122"/>
                    <a:ea typeface="微软雅黑" panose="020B0503020204020204" pitchFamily="34" charset="-122"/>
                  </a:rPr>
                  <a:t>BN</a:t>
                </a:r>
                <a:r>
                  <a:rPr lang="zh-CN" altLang="en-US" b="1" kern="0" dirty="0">
                    <a:latin typeface="微软雅黑" panose="020B0503020204020204" pitchFamily="34" charset="-122"/>
                    <a:ea typeface="微软雅黑" panose="020B0503020204020204" pitchFamily="34" charset="-122"/>
                  </a:rPr>
                  <a:t>层</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True</a:t>
                </a:r>
              </a:p>
              <a:p>
                <a:pPr marL="285750" indent="-285750">
                  <a:lnSpc>
                    <a:spcPct val="150000"/>
                  </a:lnSpc>
                  <a:buFont typeface="Arial" panose="020B0604020202020204" pitchFamily="34" charset="0"/>
                  <a:buChar char="•"/>
                </a:pPr>
                <a14:m>
                  <m:oMath xmlns:m="http://schemas.openxmlformats.org/officeDocument/2006/math">
                    <m:r>
                      <a:rPr lang="en-US" altLang="zh-CN" b="1" i="1" kern="0">
                        <a:latin typeface="Cambria Math" panose="02040503050406030204" pitchFamily="18" charset="0"/>
                        <a:ea typeface="微软雅黑" panose="020B0503020204020204" pitchFamily="34" charset="-122"/>
                      </a:rPr>
                      <m:t>𝟏</m:t>
                    </m:r>
                    <m:r>
                      <a:rPr lang="en-US" altLang="zh-CN" b="1" i="1" kern="0">
                        <a:latin typeface="Cambria Math" panose="02040503050406030204" pitchFamily="18" charset="0"/>
                        <a:ea typeface="Cambria Math" panose="02040503050406030204" pitchFamily="18" charset="0"/>
                      </a:rPr>
                      <m:t>×</m:t>
                    </m:r>
                    <m:r>
                      <a:rPr lang="en-US" altLang="zh-CN" b="1" i="1" kern="0">
                        <a:latin typeface="Cambria Math" panose="02040503050406030204" pitchFamily="18" charset="0"/>
                        <a:ea typeface="Cambria Math" panose="02040503050406030204" pitchFamily="18" charset="0"/>
                      </a:rPr>
                      <m:t>𝟏</m:t>
                    </m:r>
                  </m:oMath>
                </a14:m>
                <a:r>
                  <a:rPr lang="zh-CN" altLang="en-US" b="1" kern="0" dirty="0">
                    <a:latin typeface="微软雅黑" panose="020B0503020204020204" pitchFamily="34" charset="-122"/>
                    <a:ea typeface="微软雅黑" panose="020B0503020204020204" pitchFamily="34" charset="-122"/>
                  </a:rPr>
                  <a:t>卷积核</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True</a:t>
                </a:r>
                <a:endParaRPr lang="zh-CN" altLang="en-US" i="1" kern="0" dirty="0" smtClean="0">
                  <a:latin typeface="Cambria Math"/>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418" y="1590592"/>
                <a:ext cx="3888432" cy="2535951"/>
              </a:xfrm>
              <a:prstGeom prst="rect">
                <a:avLst/>
              </a:prstGeom>
              <a:blipFill rotWithShape="0">
                <a:blip r:embed="rId4"/>
                <a:stretch>
                  <a:fillRect l="-1411" b="-2885"/>
                </a:stretch>
              </a:blipFill>
            </p:spPr>
            <p:txBody>
              <a:bodyPr/>
              <a:lstStyle/>
              <a:p>
                <a:r>
                  <a:rPr lang="zh-CN" altLang="en-US">
                    <a:noFill/>
                  </a:rPr>
                  <a:t> </a:t>
                </a:r>
              </a:p>
            </p:txBody>
          </p:sp>
        </mc:Fallback>
      </mc:AlternateContent>
      <p:sp>
        <p:nvSpPr>
          <p:cNvPr id="13" name="文本框 12"/>
          <p:cNvSpPr txBox="1"/>
          <p:nvPr/>
        </p:nvSpPr>
        <p:spPr>
          <a:xfrm>
            <a:off x="35496" y="4621983"/>
            <a:ext cx="2736303" cy="874407"/>
          </a:xfrm>
          <a:prstGeom prst="rect">
            <a:avLst/>
          </a:prstGeom>
        </p:spPr>
        <p:txBody>
          <a:bodyPr wrap="square" rtlCol="0">
            <a:spAutoFit/>
          </a:bodyPr>
          <a:lstStyle/>
          <a:p>
            <a:pPr>
              <a:lnSpc>
                <a:spcPct val="150000"/>
              </a:lnSpc>
            </a:pPr>
            <a:r>
              <a:rPr lang="zh-CN" altLang="en-US" b="1" kern="0" dirty="0" smtClean="0">
                <a:solidFill>
                  <a:srgbClr val="FF0000"/>
                </a:solidFill>
                <a:latin typeface="微软雅黑" panose="020B0503020204020204" pitchFamily="34" charset="-122"/>
                <a:ea typeface="微软雅黑" panose="020B0503020204020204" pitchFamily="34" charset="-122"/>
              </a:rPr>
              <a:t>网络类型</a:t>
            </a:r>
            <a:r>
              <a:rPr lang="zh-CN" altLang="en-US" kern="0" dirty="0" smtClean="0">
                <a:latin typeface="微软雅黑" panose="020B0503020204020204" pitchFamily="34" charset="-122"/>
                <a:ea typeface="微软雅黑" panose="020B0503020204020204" pitchFamily="34" charset="-122"/>
              </a:rPr>
              <a:t>：</a:t>
            </a:r>
            <a:endParaRPr lang="en-US" altLang="zh-CN" kern="0" dirty="0" smtClean="0">
              <a:latin typeface="微软雅黑" panose="020B0503020204020204" pitchFamily="34" charset="-122"/>
              <a:ea typeface="微软雅黑" panose="020B0503020204020204" pitchFamily="34" charset="-122"/>
            </a:endParaRPr>
          </a:p>
          <a:p>
            <a:pPr>
              <a:lnSpc>
                <a:spcPct val="150000"/>
              </a:lnSpc>
            </a:pPr>
            <a:r>
              <a:rPr lang="en-US" altLang="zh-CN" kern="0" dirty="0" smtClean="0">
                <a:latin typeface="微软雅黑" panose="020B0503020204020204" pitchFamily="34" charset="-122"/>
                <a:ea typeface="微软雅黑" panose="020B0503020204020204" pitchFamily="34" charset="-122"/>
              </a:rPr>
              <a:t>       </a:t>
            </a:r>
            <a:r>
              <a:rPr lang="zh-CN" altLang="en-US" kern="0" dirty="0" smtClean="0">
                <a:latin typeface="微软雅黑" panose="020B0503020204020204" pitchFamily="34" charset="-122"/>
                <a:ea typeface="微软雅黑" panose="020B0503020204020204" pitchFamily="34" charset="-122"/>
              </a:rPr>
              <a:t>卷积神经网络</a:t>
            </a:r>
            <a:endParaRPr lang="en-US" altLang="zh-CN" kern="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01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22</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基于全卷积神经网络的</a:t>
            </a:r>
            <a:r>
              <a:rPr lang="en-US" altLang="zh-CN" sz="3200" dirty="0" smtClean="0">
                <a:solidFill>
                  <a:schemeClr val="tx1"/>
                </a:solidFill>
              </a:rPr>
              <a:t>MP3</a:t>
            </a:r>
            <a:r>
              <a:rPr lang="zh-CN" altLang="en-US" sz="3200" dirty="0" smtClean="0">
                <a:solidFill>
                  <a:schemeClr val="tx1"/>
                </a:solidFill>
              </a:rPr>
              <a:t>音频隐写分析方法</a:t>
            </a:r>
            <a:endParaRPr lang="zh-CN" altLang="en-US" sz="3200" dirty="0">
              <a:solidFill>
                <a:schemeClr val="tx1"/>
              </a:solidFill>
            </a:endParaRPr>
          </a:p>
        </p:txBody>
      </p:sp>
      <p:sp>
        <p:nvSpPr>
          <p:cNvPr id="7" name="文本框 6"/>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全卷积网络结构</a:t>
            </a:r>
            <a:endParaRPr lang="zh-CN" altLang="en-US" sz="2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rot="5400000">
            <a:off x="3219534" y="-1536577"/>
            <a:ext cx="2664296" cy="9139065"/>
          </a:xfrm>
          <a:prstGeom prst="rect">
            <a:avLst/>
          </a:prstGeom>
        </p:spPr>
      </p:pic>
      <p:sp>
        <p:nvSpPr>
          <p:cNvPr id="10" name="文本框 9"/>
          <p:cNvSpPr txBox="1"/>
          <p:nvPr/>
        </p:nvSpPr>
        <p:spPr>
          <a:xfrm>
            <a:off x="650594" y="4604935"/>
            <a:ext cx="7632848" cy="1200329"/>
          </a:xfrm>
          <a:prstGeom prst="rect">
            <a:avLst/>
          </a:prstGeom>
        </p:spPr>
        <p:txBody>
          <a:bodyPr wrap="square" rtlCol="0">
            <a:spAutoFit/>
          </a:bodyPr>
          <a:lstStyle/>
          <a:p>
            <a:pPr marL="342900" indent="-342900">
              <a:lnSpc>
                <a:spcPct val="150000"/>
              </a:lnSpc>
              <a:buFont typeface="Arial" panose="020B0604020202020204" pitchFamily="34" charset="0"/>
              <a:buChar char="•"/>
            </a:pPr>
            <a:r>
              <a:rPr lang="zh-CN" altLang="en-US" sz="2400" kern="0" dirty="0" smtClean="0">
                <a:latin typeface="微软雅黑" panose="020B0503020204020204" pitchFamily="34" charset="-122"/>
                <a:ea typeface="微软雅黑" panose="020B0503020204020204" pitchFamily="34" charset="-122"/>
              </a:rPr>
              <a:t>实现对特征图</a:t>
            </a:r>
            <a:r>
              <a:rPr lang="zh-CN" altLang="en-US" sz="2400" b="1" kern="0" dirty="0" smtClean="0">
                <a:latin typeface="微软雅黑" panose="020B0503020204020204" pitchFamily="34" charset="-122"/>
                <a:ea typeface="微软雅黑" panose="020B0503020204020204" pitchFamily="34" charset="-122"/>
              </a:rPr>
              <a:t>空间特性</a:t>
            </a:r>
            <a:r>
              <a:rPr lang="zh-CN" altLang="en-US" sz="2400" kern="0" dirty="0" smtClean="0">
                <a:latin typeface="微软雅黑" panose="020B0503020204020204" pitchFamily="34" charset="-122"/>
                <a:ea typeface="微软雅黑" panose="020B0503020204020204" pitchFamily="34" charset="-122"/>
              </a:rPr>
              <a:t>和</a:t>
            </a:r>
            <a:r>
              <a:rPr lang="zh-CN" altLang="en-US" sz="2400" b="1" kern="0" dirty="0" smtClean="0">
                <a:latin typeface="微软雅黑" panose="020B0503020204020204" pitchFamily="34" charset="-122"/>
                <a:ea typeface="微软雅黑" panose="020B0503020204020204" pitchFamily="34" charset="-122"/>
              </a:rPr>
              <a:t>深度信息</a:t>
            </a:r>
            <a:r>
              <a:rPr lang="zh-CN" altLang="en-US" sz="2400" kern="0" dirty="0" smtClean="0">
                <a:latin typeface="微软雅黑" panose="020B0503020204020204" pitchFamily="34" charset="-122"/>
                <a:ea typeface="微软雅黑" panose="020B0503020204020204" pitchFamily="34" charset="-122"/>
              </a:rPr>
              <a:t>的充分利用</a:t>
            </a:r>
            <a:endParaRPr lang="en-US" altLang="zh-CN" sz="2400" kern="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kern="0" dirty="0" smtClean="0">
                <a:latin typeface="微软雅黑" panose="020B0503020204020204" pitchFamily="34" charset="-122"/>
                <a:ea typeface="微软雅黑" panose="020B0503020204020204" pitchFamily="34" charset="-122"/>
              </a:rPr>
              <a:t>输入数据</a:t>
            </a:r>
            <a:r>
              <a:rPr lang="zh-CN" altLang="en-US" sz="2400" b="1" kern="0" dirty="0" smtClean="0">
                <a:latin typeface="微软雅黑" panose="020B0503020204020204" pitchFamily="34" charset="-122"/>
                <a:ea typeface="微软雅黑" panose="020B0503020204020204" pitchFamily="34" charset="-122"/>
              </a:rPr>
              <a:t>尺寸失配</a:t>
            </a:r>
            <a:r>
              <a:rPr lang="zh-CN" altLang="en-US" sz="2400" kern="0" dirty="0" smtClean="0">
                <a:latin typeface="微软雅黑" panose="020B0503020204020204" pitchFamily="34" charset="-122"/>
                <a:ea typeface="微软雅黑" panose="020B0503020204020204" pitchFamily="34" charset="-122"/>
              </a:rPr>
              <a:t>处理</a:t>
            </a:r>
          </a:p>
        </p:txBody>
      </p:sp>
    </p:spTree>
    <p:extLst>
      <p:ext uri="{BB962C8B-B14F-4D97-AF65-F5344CB8AC3E}">
        <p14:creationId xmlns:p14="http://schemas.microsoft.com/office/powerpoint/2010/main" val="804870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23</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基于全卷积神经网络的</a:t>
            </a:r>
            <a:r>
              <a:rPr lang="en-US" altLang="zh-CN" sz="3200" dirty="0" smtClean="0">
                <a:solidFill>
                  <a:schemeClr val="tx1"/>
                </a:solidFill>
              </a:rPr>
              <a:t>MP3</a:t>
            </a:r>
            <a:r>
              <a:rPr lang="zh-CN" altLang="en-US" sz="3200" dirty="0" smtClean="0">
                <a:solidFill>
                  <a:schemeClr val="tx1"/>
                </a:solidFill>
              </a:rPr>
              <a:t>音频隐写分析方法</a:t>
            </a:r>
            <a:endParaRPr lang="zh-CN" altLang="en-US" sz="3200" dirty="0">
              <a:solidFill>
                <a:schemeClr val="tx1"/>
              </a:solidFill>
            </a:endParaRPr>
          </a:p>
        </p:txBody>
      </p:sp>
      <p:sp>
        <p:nvSpPr>
          <p:cNvPr id="6" name="文本框 5"/>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实验结果 </a:t>
            </a:r>
            <a:r>
              <a:rPr lang="en-US" altLang="zh-CN" sz="2200" dirty="0" smtClean="0">
                <a:latin typeface="微软雅黑" panose="020B0503020204020204" pitchFamily="34" charset="-122"/>
                <a:ea typeface="微软雅黑" panose="020B0503020204020204" pitchFamily="34" charset="-122"/>
                <a:sym typeface="+mn-ea"/>
              </a:rPr>
              <a:t>(</a:t>
            </a:r>
            <a:r>
              <a:rPr lang="en-US" altLang="zh-CN" sz="2200" b="1" dirty="0" smtClean="0">
                <a:latin typeface="微软雅黑" panose="020B0503020204020204" pitchFamily="34" charset="-122"/>
                <a:ea typeface="微软雅黑" panose="020B0503020204020204" pitchFamily="34" charset="-122"/>
                <a:sym typeface="+mn-ea"/>
              </a:rPr>
              <a:t>EECS, 128kbps</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406855236"/>
              </p:ext>
            </p:extLst>
          </p:nvPr>
        </p:nvGraphicFramePr>
        <p:xfrm>
          <a:off x="1303677" y="1779724"/>
          <a:ext cx="6552000" cy="2808000"/>
        </p:xfrm>
        <a:graphic>
          <a:graphicData uri="http://schemas.openxmlformats.org/drawingml/2006/table">
            <a:tbl>
              <a:tblPr firstRow="1" bandRow="1">
                <a:tableStyleId>{5C22544A-7EE6-4342-B048-85BDC9FD1C3A}</a:tableStyleId>
              </a:tblPr>
              <a:tblGrid>
                <a:gridCol w="936000"/>
                <a:gridCol w="936000"/>
                <a:gridCol w="936000"/>
                <a:gridCol w="936000"/>
                <a:gridCol w="936000"/>
                <a:gridCol w="936000"/>
                <a:gridCol w="936000"/>
              </a:tblGrid>
              <a:tr h="468000">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400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430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450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480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500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530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solidFill>
                        <a:schemeClr val="tx1"/>
                      </a:solidFill>
                      <a:prstDash val="solid"/>
                      <a:round/>
                      <a:headEnd type="none" w="med" len="med"/>
                      <a:tailEnd type="none" w="med" len="med"/>
                    </a:lnB>
                    <a:noFill/>
                  </a:tcPr>
                </a:tc>
              </a:tr>
              <a:tr h="468000">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200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1" kern="1200" dirty="0" smtClean="0">
                          <a:solidFill>
                            <a:schemeClr val="tx1"/>
                          </a:solidFill>
                          <a:latin typeface="微软雅黑" panose="020B0503020204020204" pitchFamily="34" charset="-122"/>
                          <a:ea typeface="微软雅黑" panose="020B0503020204020204" pitchFamily="34" charset="-122"/>
                          <a:cs typeface="+mn-cs"/>
                        </a:rPr>
                        <a:t>95.40</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95.64</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92.39</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89.78</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86.37</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83.62</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T w="12700" cap="flat" cmpd="sng" algn="ctr">
                      <a:solidFill>
                        <a:schemeClr val="tx1"/>
                      </a:solidFill>
                      <a:prstDash val="solid"/>
                      <a:round/>
                      <a:headEnd type="none" w="med" len="med"/>
                      <a:tailEnd type="none" w="med" len="med"/>
                    </a:lnT>
                    <a:noFill/>
                  </a:tcPr>
                </a:tc>
              </a:tr>
              <a:tr h="468000">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250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95.69</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95.54</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94.43</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90.94</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90.16</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85.07</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r>
              <a:tr h="468000">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300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96.61</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96.03</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94.67</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91.20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88.81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82.46</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r>
              <a:tr h="468000">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350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97.04</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96.17</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94.04</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89.00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88.13</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81.40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r>
              <a:tr h="468000">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400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98.31</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noFill/>
                  </a:tcPr>
                </a:tc>
                <a:tc>
                  <a:txBody>
                    <a:bodyPr/>
                    <a:lstStyle/>
                    <a:p>
                      <a:pPr marL="0" algn="ctr" defTabSz="914400" rtl="0" eaLnBrk="1" latinLnBrk="0" hangingPunct="1"/>
                      <a:r>
                        <a:rPr lang="en-US" altLang="zh-CN" sz="1800" b="0" kern="1200" dirty="0" smtClean="0">
                          <a:solidFill>
                            <a:srgbClr val="00B0F0"/>
                          </a:solidFill>
                          <a:latin typeface="微软雅黑" panose="020B0503020204020204" pitchFamily="34" charset="-122"/>
                          <a:ea typeface="微软雅黑" panose="020B0503020204020204" pitchFamily="34" charset="-122"/>
                          <a:cs typeface="+mn-cs"/>
                        </a:rPr>
                        <a:t>96.90</a:t>
                      </a:r>
                      <a:endParaRPr lang="zh-CN" altLang="en-US" sz="1800" b="0" kern="1200" dirty="0">
                        <a:solidFill>
                          <a:srgbClr val="00B0F0"/>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94.04</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87.21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85.61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algn="ctr" defTabSz="914400" rtl="0" eaLnBrk="1" latinLnBrk="0" hangingPunct="1"/>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80.60</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r>
            </a:tbl>
          </a:graphicData>
        </a:graphic>
      </p:graphicFrame>
      <p:sp>
        <p:nvSpPr>
          <p:cNvPr id="9" name="右箭头 8"/>
          <p:cNvSpPr/>
          <p:nvPr/>
        </p:nvSpPr>
        <p:spPr bwMode="auto">
          <a:xfrm rot="1266366">
            <a:off x="2052186" y="2015335"/>
            <a:ext cx="5616624" cy="2411779"/>
          </a:xfrm>
          <a:prstGeom prst="rightArrow">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870087716"/>
              </p:ext>
            </p:extLst>
          </p:nvPr>
        </p:nvGraphicFramePr>
        <p:xfrm>
          <a:off x="2275589" y="5085184"/>
          <a:ext cx="4608175" cy="864000"/>
        </p:xfrm>
        <a:graphic>
          <a:graphicData uri="http://schemas.openxmlformats.org/drawingml/2006/table">
            <a:tbl>
              <a:tblPr firstRow="1" bandRow="1">
                <a:tableStyleId>{5C22544A-7EE6-4342-B048-85BDC9FD1C3A}</a:tableStyleId>
              </a:tblPr>
              <a:tblGrid>
                <a:gridCol w="1584175"/>
                <a:gridCol w="756000"/>
                <a:gridCol w="756000"/>
                <a:gridCol w="756000"/>
                <a:gridCol w="756000"/>
              </a:tblGrid>
              <a:tr h="432000">
                <a:tc>
                  <a:txBody>
                    <a:bodyPr/>
                    <a:lstStyle/>
                    <a:p>
                      <a:pPr algn="ctr"/>
                      <a:r>
                        <a:rPr lang="zh-CN" altLang="en-US" b="0" dirty="0" smtClean="0">
                          <a:solidFill>
                            <a:schemeClr val="tx1"/>
                          </a:solidFill>
                          <a:latin typeface="微软雅黑" panose="020B0503020204020204" pitchFamily="34" charset="-122"/>
                          <a:ea typeface="微软雅黑" panose="020B0503020204020204" pitchFamily="34" charset="-122"/>
                        </a:rPr>
                        <a:t>比特率</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128</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192</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256</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320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00">
                <a:tc>
                  <a:txBody>
                    <a:bodyPr/>
                    <a:lstStyle/>
                    <a:p>
                      <a:pPr algn="ctr"/>
                      <a:r>
                        <a:rPr lang="zh-CN" altLang="en-US" b="0" dirty="0" smtClean="0">
                          <a:solidFill>
                            <a:schemeClr val="tx1"/>
                          </a:solidFill>
                          <a:latin typeface="微软雅黑" panose="020B0503020204020204" pitchFamily="34" charset="-122"/>
                          <a:ea typeface="微软雅黑" panose="020B0503020204020204" pitchFamily="34" charset="-122"/>
                        </a:rPr>
                        <a:t>零区起始索引</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410</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450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500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560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83102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24</a:t>
            </a:fld>
            <a:endParaRPr lang="en-US"/>
          </a:p>
        </p:txBody>
      </p:sp>
      <p:sp>
        <p:nvSpPr>
          <p:cNvPr id="6" name="文本框 5"/>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实验结果 </a:t>
            </a:r>
            <a:r>
              <a:rPr lang="en-US" altLang="zh-CN" sz="2200" dirty="0" smtClean="0">
                <a:latin typeface="微软雅黑" panose="020B0503020204020204" pitchFamily="34" charset="-122"/>
                <a:ea typeface="微软雅黑" panose="020B0503020204020204" pitchFamily="34" charset="-122"/>
                <a:sym typeface="+mn-ea"/>
              </a:rPr>
              <a:t>(</a:t>
            </a:r>
            <a:r>
              <a:rPr lang="en-US" altLang="zh-CN" sz="2200" b="1" dirty="0" smtClean="0">
                <a:latin typeface="微软雅黑" panose="020B0503020204020204" pitchFamily="34" charset="-122"/>
                <a:ea typeface="微软雅黑" panose="020B0503020204020204" pitchFamily="34" charset="-122"/>
                <a:sym typeface="+mn-ea"/>
              </a:rPr>
              <a:t>EECS</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009091526"/>
              </p:ext>
            </p:extLst>
          </p:nvPr>
        </p:nvGraphicFramePr>
        <p:xfrm>
          <a:off x="349677" y="1462269"/>
          <a:ext cx="8460000" cy="4701680"/>
        </p:xfrm>
        <a:graphic>
          <a:graphicData uri="http://schemas.openxmlformats.org/drawingml/2006/table">
            <a:tbl>
              <a:tblPr firstRow="1" bandRow="1">
                <a:tableStyleId>{5C22544A-7EE6-4342-B048-85BDC9FD1C3A}</a:tableStyleId>
              </a:tblPr>
              <a:tblGrid>
                <a:gridCol w="936000"/>
                <a:gridCol w="720000"/>
                <a:gridCol w="756000"/>
                <a:gridCol w="756000"/>
                <a:gridCol w="756000"/>
                <a:gridCol w="756000"/>
                <a:gridCol w="756000"/>
                <a:gridCol w="756000"/>
                <a:gridCol w="756000"/>
                <a:gridCol w="756000"/>
                <a:gridCol w="756000"/>
              </a:tblGrid>
              <a:tr h="370840">
                <a:tc rowSpan="2">
                  <a:txBody>
                    <a:bodyP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比特率</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b="1" i="1" dirty="0" smtClean="0">
                          <a:solidFill>
                            <a:schemeClr val="tx1"/>
                          </a:solidFill>
                          <a:latin typeface="+mj-lt"/>
                        </a:rPr>
                        <a:t>SPR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chemeClr val="tx1"/>
                          </a:solidFill>
                          <a:latin typeface="+mj-lt"/>
                        </a:rPr>
                        <a:t>ADOTP</a:t>
                      </a:r>
                      <a:endParaRPr lang="zh-CN" altLang="en-US" b="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chemeClr val="tx1"/>
                          </a:solidFill>
                          <a:latin typeface="+mj-lt"/>
                        </a:rPr>
                        <a:t>MDI2</a:t>
                      </a:r>
                      <a:endParaRPr lang="zh-CN" altLang="en-US" b="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rgbClr val="FF0000"/>
                          </a:solidFill>
                          <a:latin typeface="+mj-lt"/>
                        </a:rPr>
                        <a:t>RHFCN</a:t>
                      </a:r>
                      <a:endParaRPr lang="zh-CN" altLang="en-US" b="1" dirty="0">
                        <a:solidFill>
                          <a:srgbClr val="FF0000"/>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tc>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b="0" dirty="0" smtClean="0">
                          <a:solidFill>
                            <a:schemeClr val="tx1"/>
                          </a:solidFill>
                          <a:latin typeface="+mj-lt"/>
                        </a:rPr>
                        <a:t>128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31.01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27.01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70.99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28.05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29.27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71.34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4.04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5.16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95.40</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41.76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36.22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38.45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37.69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61.93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11.21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9.49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89.65</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44.49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39.73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57.89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42.02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43.01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17.10</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18.05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82.43</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45.48</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44.35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55.09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46.63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44.44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22.53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21.87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77.80</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48.52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43.75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53.86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50.86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45.74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51.81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25.34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25.67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rgbClr val="FF0000"/>
                          </a:solidFill>
                          <a:latin typeface="+mj-lt"/>
                        </a:rPr>
                        <a:t>74.50</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b="0" dirty="0" smtClean="0">
                          <a:solidFill>
                            <a:schemeClr val="tx1"/>
                          </a:solidFill>
                          <a:latin typeface="+mj-lt"/>
                        </a:rPr>
                        <a:t>320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26.96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26.21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73.41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22.53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17.58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79.95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0.00</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0.10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dirty="0" smtClean="0">
                          <a:solidFill>
                            <a:srgbClr val="FF0000"/>
                          </a:solidFill>
                        </a:rPr>
                        <a:t>99.95</a:t>
                      </a:r>
                      <a:endParaRPr lang="zh-CN" altLang="en-US"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37.95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38.59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61.73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31.46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35.00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66.77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3.00</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2.98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97.01</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42.47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38.76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59.25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35.94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40.38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3.25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3.67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96.54</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45.89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41.45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40.84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58.86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6.70</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rgbClr val="FF0000"/>
                          </a:solidFill>
                          <a:latin typeface="+mj-lt"/>
                        </a:rPr>
                        <a:t>93.22</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46.74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44.32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43.44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43.89</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56.34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8.67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9.83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rgbClr val="FF0000"/>
                          </a:solidFill>
                          <a:latin typeface="+mj-lt"/>
                        </a:rPr>
                        <a:t>90.75</a:t>
                      </a:r>
                      <a:endParaRPr lang="zh-CN" altLang="en-US" b="0" dirty="0">
                        <a:solidFill>
                          <a:srgbClr val="FF000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基于全卷积神经网络的</a:t>
            </a:r>
            <a:r>
              <a:rPr lang="en-US" altLang="zh-CN" sz="3200" dirty="0" smtClean="0">
                <a:solidFill>
                  <a:schemeClr val="tx1"/>
                </a:solidFill>
              </a:rPr>
              <a:t>MP3</a:t>
            </a:r>
            <a:r>
              <a:rPr lang="zh-CN" altLang="en-US" sz="3200" dirty="0" smtClean="0">
                <a:solidFill>
                  <a:schemeClr val="tx1"/>
                </a:solidFill>
              </a:rPr>
              <a:t>音频隐写分析方法</a:t>
            </a:r>
            <a:endParaRPr lang="zh-CN" altLang="en-US" sz="3200" dirty="0">
              <a:solidFill>
                <a:schemeClr val="tx1"/>
              </a:solidFill>
            </a:endParaRPr>
          </a:p>
        </p:txBody>
      </p:sp>
    </p:spTree>
    <p:extLst>
      <p:ext uri="{BB962C8B-B14F-4D97-AF65-F5344CB8AC3E}">
        <p14:creationId xmlns:p14="http://schemas.microsoft.com/office/powerpoint/2010/main" val="2932090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25</a:t>
            </a:fld>
            <a:endParaRPr lang="en-US" dirty="0"/>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基于多尺度卷积神经网络的</a:t>
            </a:r>
            <a:r>
              <a:rPr lang="en-US" altLang="zh-CN" sz="3200" dirty="0" smtClean="0">
                <a:solidFill>
                  <a:schemeClr val="tx1"/>
                </a:solidFill>
              </a:rPr>
              <a:t>MP3</a:t>
            </a:r>
            <a:r>
              <a:rPr lang="zh-CN" altLang="en-US" sz="3200" dirty="0" smtClean="0">
                <a:solidFill>
                  <a:schemeClr val="tx1"/>
                </a:solidFill>
              </a:rPr>
              <a:t>音频隐写分析</a:t>
            </a:r>
            <a:endParaRPr lang="zh-CN" altLang="en-US" sz="3200" dirty="0">
              <a:solidFill>
                <a:schemeClr val="tx1"/>
              </a:solidFill>
            </a:endParaRPr>
          </a:p>
        </p:txBody>
      </p:sp>
      <p:pic>
        <p:nvPicPr>
          <p:cNvPr id="7" name="图片 6"/>
          <p:cNvPicPr>
            <a:picLocks noChangeAspect="1"/>
          </p:cNvPicPr>
          <p:nvPr/>
        </p:nvPicPr>
        <p:blipFill>
          <a:blip r:embed="rId3"/>
          <a:stretch>
            <a:fillRect/>
          </a:stretch>
        </p:blipFill>
        <p:spPr>
          <a:xfrm>
            <a:off x="17749" y="1497439"/>
            <a:ext cx="9144000" cy="2419046"/>
          </a:xfrm>
          <a:prstGeom prst="rect">
            <a:avLst/>
          </a:prstGeom>
        </p:spPr>
      </p:pic>
      <p:sp>
        <p:nvSpPr>
          <p:cNvPr id="9" name="文本框 8"/>
          <p:cNvSpPr txBox="1"/>
          <p:nvPr/>
        </p:nvSpPr>
        <p:spPr>
          <a:xfrm>
            <a:off x="35497" y="908720"/>
            <a:ext cx="9108505"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b="1" dirty="0" smtClean="0">
                <a:latin typeface="微软雅黑" panose="020B0503020204020204" pitchFamily="34" charset="-122"/>
                <a:ea typeface="微软雅黑" panose="020B0503020204020204" pitchFamily="34" charset="-122"/>
                <a:sym typeface="+mn-ea"/>
              </a:rPr>
              <a:t>RHMSCN</a:t>
            </a:r>
            <a:r>
              <a:rPr lang="zh-CN" altLang="en-US" sz="2200" dirty="0" smtClean="0">
                <a:latin typeface="微软雅黑" panose="020B0503020204020204" pitchFamily="34" charset="-122"/>
                <a:ea typeface="微软雅黑" panose="020B0503020204020204" pitchFamily="34" charset="-122"/>
                <a:sym typeface="+mn-ea"/>
              </a:rPr>
              <a:t>网络结构</a:t>
            </a:r>
            <a:endParaRPr lang="zh-CN" altLang="en-US" sz="2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09174" y="4125648"/>
            <a:ext cx="2304256" cy="1422954"/>
          </a:xfrm>
          <a:prstGeom prst="rect">
            <a:avLst/>
          </a:prstGeom>
        </p:spPr>
        <p:txBody>
          <a:bodyPr wrap="square" rtlCol="0">
            <a:spAutoFit/>
          </a:bodyPr>
          <a:lstStyle/>
          <a:p>
            <a:pPr marL="342900" indent="-342900">
              <a:lnSpc>
                <a:spcPct val="150000"/>
              </a:lnSpc>
              <a:buFont typeface="Arial" panose="020B0604020202020204" pitchFamily="34" charset="0"/>
              <a:buChar char="•"/>
            </a:pPr>
            <a:r>
              <a:rPr lang="zh-CN" altLang="en-US" sz="2000" kern="0" dirty="0" smtClean="0">
                <a:latin typeface="微软雅黑" panose="020B0503020204020204" pitchFamily="34" charset="-122"/>
                <a:ea typeface="微软雅黑" panose="020B0503020204020204" pitchFamily="34" charset="-122"/>
              </a:rPr>
              <a:t>多尺度卷积</a:t>
            </a:r>
            <a:endParaRPr lang="en-US" altLang="zh-CN" sz="2000" kern="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kern="0" dirty="0" smtClean="0">
                <a:latin typeface="微软雅黑" panose="020B0503020204020204" pitchFamily="34" charset="-122"/>
                <a:ea typeface="微软雅黑" panose="020B0503020204020204" pitchFamily="34" charset="-122"/>
              </a:rPr>
              <a:t>残差结构</a:t>
            </a:r>
            <a:endParaRPr lang="en-US" altLang="zh-CN" sz="2000" kern="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kern="0" dirty="0" smtClean="0">
                <a:latin typeface="微软雅黑" panose="020B0503020204020204" pitchFamily="34" charset="-122"/>
                <a:ea typeface="微软雅黑" panose="020B0503020204020204" pitchFamily="34" charset="-122"/>
              </a:rPr>
              <a:t>卷积核分解</a:t>
            </a:r>
            <a:endParaRPr lang="en-US" altLang="zh-CN" sz="2000" kern="0"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2699545" y="4351825"/>
            <a:ext cx="3168352" cy="499624"/>
          </a:xfrm>
          <a:prstGeom prst="rect">
            <a:avLst/>
          </a:prstGeom>
        </p:spPr>
        <p:txBody>
          <a:bodyPr wrap="square" rtlCol="0">
            <a:spAutoFit/>
          </a:bodyPr>
          <a:lstStyle/>
          <a:p>
            <a:pPr>
              <a:lnSpc>
                <a:spcPct val="150000"/>
              </a:lnSpc>
            </a:pPr>
            <a:r>
              <a:rPr lang="zh-CN" altLang="en-US" sz="2000" kern="0" dirty="0" smtClean="0">
                <a:latin typeface="微软雅黑" panose="020B0503020204020204" pitchFamily="34" charset="-122"/>
                <a:ea typeface="微软雅黑" panose="020B0503020204020204" pitchFamily="34" charset="-122"/>
              </a:rPr>
              <a:t>性能保持或提升</a:t>
            </a:r>
            <a:endParaRPr lang="en-US" altLang="zh-CN" sz="2000" kern="0" dirty="0" smtClean="0">
              <a:latin typeface="微软雅黑" panose="020B0503020204020204" pitchFamily="34" charset="-122"/>
              <a:ea typeface="微软雅黑" panose="020B0503020204020204" pitchFamily="34" charset="-122"/>
            </a:endParaRPr>
          </a:p>
        </p:txBody>
      </p:sp>
      <p:sp>
        <p:nvSpPr>
          <p:cNvPr id="2" name="圆角矩形 1"/>
          <p:cNvSpPr/>
          <p:nvPr/>
        </p:nvSpPr>
        <p:spPr bwMode="auto">
          <a:xfrm>
            <a:off x="35496" y="4195986"/>
            <a:ext cx="4680273" cy="840746"/>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35496" y="5107070"/>
            <a:ext cx="4680273" cy="428032"/>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699545" y="5035478"/>
            <a:ext cx="3168352" cy="499624"/>
          </a:xfrm>
          <a:prstGeom prst="rect">
            <a:avLst/>
          </a:prstGeom>
        </p:spPr>
        <p:txBody>
          <a:bodyPr wrap="square" rtlCol="0">
            <a:spAutoFit/>
          </a:bodyPr>
          <a:lstStyle/>
          <a:p>
            <a:pPr>
              <a:lnSpc>
                <a:spcPct val="150000"/>
              </a:lnSpc>
            </a:pPr>
            <a:r>
              <a:rPr lang="zh-CN" altLang="en-US" sz="2000" kern="0" dirty="0" smtClean="0">
                <a:latin typeface="微软雅黑" panose="020B0503020204020204" pitchFamily="34" charset="-122"/>
                <a:ea typeface="微软雅黑" panose="020B0503020204020204" pitchFamily="34" charset="-122"/>
              </a:rPr>
              <a:t>网络结构轻量化</a:t>
            </a:r>
            <a:endParaRPr lang="en-US" altLang="zh-CN" sz="2000" kern="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rot="5400000">
            <a:off x="1384222" y="64050"/>
            <a:ext cx="2135675" cy="4833128"/>
          </a:xfrm>
          <a:prstGeom prst="rect">
            <a:avLst/>
          </a:prstGeom>
        </p:spPr>
      </p:pic>
      <p:pic>
        <p:nvPicPr>
          <p:cNvPr id="13" name="图片 12"/>
          <p:cNvPicPr>
            <a:picLocks noChangeAspect="1"/>
          </p:cNvPicPr>
          <p:nvPr/>
        </p:nvPicPr>
        <p:blipFill>
          <a:blip r:embed="rId5"/>
          <a:stretch>
            <a:fillRect/>
          </a:stretch>
        </p:blipFill>
        <p:spPr>
          <a:xfrm rot="5400000">
            <a:off x="4098883" y="1283443"/>
            <a:ext cx="3033727" cy="2412000"/>
          </a:xfrm>
          <a:prstGeom prst="rect">
            <a:avLst/>
          </a:prstGeom>
        </p:spPr>
      </p:pic>
      <p:pic>
        <p:nvPicPr>
          <p:cNvPr id="14" name="图片 13"/>
          <p:cNvPicPr>
            <a:picLocks noChangeAspect="1"/>
          </p:cNvPicPr>
          <p:nvPr/>
        </p:nvPicPr>
        <p:blipFill>
          <a:blip r:embed="rId6"/>
          <a:stretch>
            <a:fillRect/>
          </a:stretch>
        </p:blipFill>
        <p:spPr>
          <a:xfrm rot="5400000">
            <a:off x="5833790" y="1397379"/>
            <a:ext cx="3739513" cy="2772000"/>
          </a:xfrm>
          <a:prstGeom prst="rect">
            <a:avLst/>
          </a:prstGeom>
        </p:spPr>
      </p:pic>
      <p:pic>
        <p:nvPicPr>
          <p:cNvPr id="15" name="图片 14"/>
          <p:cNvPicPr>
            <a:picLocks noChangeAspect="1"/>
          </p:cNvPicPr>
          <p:nvPr/>
        </p:nvPicPr>
        <p:blipFill>
          <a:blip r:embed="rId7"/>
          <a:stretch>
            <a:fillRect/>
          </a:stretch>
        </p:blipFill>
        <p:spPr>
          <a:xfrm rot="5400000">
            <a:off x="4115782" y="4223590"/>
            <a:ext cx="2676900" cy="2412000"/>
          </a:xfrm>
          <a:prstGeom prst="rect">
            <a:avLst/>
          </a:prstGeom>
        </p:spPr>
      </p:pic>
    </p:spTree>
    <p:extLst>
      <p:ext uri="{BB962C8B-B14F-4D97-AF65-F5344CB8AC3E}">
        <p14:creationId xmlns:p14="http://schemas.microsoft.com/office/powerpoint/2010/main" val="99981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1"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26</a:t>
            </a:fld>
            <a:endParaRPr lang="en-US"/>
          </a:p>
        </p:txBody>
      </p:sp>
      <p:sp>
        <p:nvSpPr>
          <p:cNvPr id="3"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基于多尺度卷积神经网络的</a:t>
            </a:r>
            <a:r>
              <a:rPr lang="en-US" altLang="zh-CN" sz="3200" dirty="0" smtClean="0">
                <a:solidFill>
                  <a:schemeClr val="tx1"/>
                </a:solidFill>
              </a:rPr>
              <a:t>MP3</a:t>
            </a:r>
            <a:r>
              <a:rPr lang="zh-CN" altLang="en-US" sz="3200" dirty="0" smtClean="0">
                <a:solidFill>
                  <a:schemeClr val="tx1"/>
                </a:solidFill>
              </a:rPr>
              <a:t>音频隐写分析</a:t>
            </a:r>
            <a:endParaRPr lang="zh-CN" altLang="en-US" sz="3200" dirty="0">
              <a:solidFill>
                <a:schemeClr val="tx1"/>
              </a:solidFill>
            </a:endParaRPr>
          </a:p>
        </p:txBody>
      </p:sp>
      <p:sp>
        <p:nvSpPr>
          <p:cNvPr id="5" name="文本框 4"/>
          <p:cNvSpPr txBox="1"/>
          <p:nvPr/>
        </p:nvSpPr>
        <p:spPr>
          <a:xfrm>
            <a:off x="35497" y="908720"/>
            <a:ext cx="9108505"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卷积核分解</a:t>
            </a:r>
            <a:endParaRPr lang="zh-CN" altLang="en-US" sz="2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rot="5400000">
            <a:off x="-164879" y="1666316"/>
            <a:ext cx="3642610" cy="3282146"/>
          </a:xfrm>
          <a:prstGeom prst="rect">
            <a:avLst/>
          </a:prstGeom>
        </p:spPr>
      </p:pic>
      <p:sp>
        <p:nvSpPr>
          <p:cNvPr id="8" name="文本框 7"/>
          <p:cNvSpPr txBox="1"/>
          <p:nvPr/>
        </p:nvSpPr>
        <p:spPr>
          <a:xfrm>
            <a:off x="664887" y="5212578"/>
            <a:ext cx="1746873" cy="646331"/>
          </a:xfrm>
          <a:prstGeom prst="rect">
            <a:avLst/>
          </a:prstGeom>
        </p:spPr>
        <p:txBody>
          <a:bodyPr wrap="square" rtlCol="0">
            <a:spAutoFit/>
          </a:bodyPr>
          <a:lstStyle/>
          <a:p>
            <a:pPr>
              <a:lnSpc>
                <a:spcPct val="150000"/>
              </a:lnSpc>
            </a:pPr>
            <a:r>
              <a:rPr lang="zh-CN" altLang="en-US" sz="2400" kern="0" dirty="0" smtClean="0">
                <a:solidFill>
                  <a:srgbClr val="FF0000"/>
                </a:solidFill>
                <a:latin typeface="微软雅黑" panose="020B0503020204020204" pitchFamily="34" charset="-122"/>
                <a:ea typeface="微软雅黑" panose="020B0503020204020204" pitchFamily="34" charset="-122"/>
              </a:rPr>
              <a:t>矩阵秩为</a:t>
            </a:r>
            <a:r>
              <a:rPr lang="en-US" altLang="zh-CN" sz="2400" kern="0" dirty="0" smtClean="0">
                <a:solidFill>
                  <a:srgbClr val="FF0000"/>
                </a:solidFill>
                <a:latin typeface="微软雅黑" panose="020B0503020204020204" pitchFamily="34" charset="-122"/>
                <a:ea typeface="微软雅黑" panose="020B0503020204020204" pitchFamily="34" charset="-122"/>
              </a:rPr>
              <a:t>1</a:t>
            </a:r>
          </a:p>
        </p:txBody>
      </p:sp>
      <mc:AlternateContent xmlns:mc="http://schemas.openxmlformats.org/markup-compatibility/2006">
        <mc:Choice xmlns:a14="http://schemas.microsoft.com/office/drawing/2010/main" Requires="a14">
          <p:sp>
            <p:nvSpPr>
              <p:cNvPr id="2" name="文本框 1"/>
              <p:cNvSpPr txBox="1"/>
              <p:nvPr/>
            </p:nvSpPr>
            <p:spPr>
              <a:xfrm>
                <a:off x="3833239" y="980728"/>
                <a:ext cx="4932504" cy="813877"/>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kern="0" smtClean="0">
                              <a:latin typeface="Cambria Math" panose="02040503050406030204" pitchFamily="18" charset="0"/>
                            </a:rPr>
                          </m:ctrlPr>
                        </m:sSubPr>
                        <m:e>
                          <m:r>
                            <a:rPr lang="en-US" altLang="zh-CN" sz="2000" b="0" i="1" kern="0" smtClean="0">
                              <a:latin typeface="Cambria Math" panose="02040503050406030204" pitchFamily="18" charset="0"/>
                            </a:rPr>
                            <m:t>𝐾</m:t>
                          </m:r>
                        </m:e>
                        <m:sub>
                          <m:r>
                            <a:rPr lang="en-US" altLang="zh-CN" sz="2000" b="0" i="1" kern="0" smtClean="0">
                              <a:latin typeface="Cambria Math" panose="02040503050406030204" pitchFamily="18" charset="0"/>
                            </a:rPr>
                            <m:t>𝑆𝑜𝑏𝑒𝑙</m:t>
                          </m:r>
                        </m:sub>
                      </m:sSub>
                      <m:r>
                        <a:rPr lang="en-US" altLang="zh-CN" sz="2000" b="0" i="1" kern="0" smtClean="0">
                          <a:latin typeface="Cambria Math" panose="02040503050406030204" pitchFamily="18" charset="0"/>
                        </a:rPr>
                        <m:t>=</m:t>
                      </m:r>
                      <m:d>
                        <m:dPr>
                          <m:ctrlPr>
                            <a:rPr lang="en-US" altLang="zh-CN" sz="2000" b="0" i="1" kern="0" smtClean="0">
                              <a:latin typeface="Cambria Math" panose="02040503050406030204" pitchFamily="18" charset="0"/>
                            </a:rPr>
                          </m:ctrlPr>
                        </m:dPr>
                        <m:e>
                          <m:m>
                            <m:mPr>
                              <m:mcs>
                                <m:mc>
                                  <m:mcPr>
                                    <m:count m:val="3"/>
                                    <m:mcJc m:val="center"/>
                                  </m:mcPr>
                                </m:mc>
                              </m:mcs>
                              <m:ctrlPr>
                                <a:rPr lang="en-US" altLang="zh-CN" sz="2000" b="0" i="1" kern="0" smtClean="0">
                                  <a:latin typeface="Cambria Math" panose="02040503050406030204" pitchFamily="18" charset="0"/>
                                </a:rPr>
                              </m:ctrlPr>
                            </m:mPr>
                            <m:mr>
                              <m:e>
                                <m:r>
                                  <m:rPr>
                                    <m:brk m:alnAt="7"/>
                                  </m:rPr>
                                  <a:rPr lang="en-US" altLang="zh-CN" sz="2000" b="0" i="1" kern="0" smtClean="0">
                                    <a:latin typeface="Cambria Math" panose="02040503050406030204" pitchFamily="18" charset="0"/>
                                  </a:rPr>
                                  <m:t>−</m:t>
                                </m:r>
                                <m:r>
                                  <a:rPr lang="en-US" altLang="zh-CN" sz="2000" b="0" i="1" kern="0" smtClean="0">
                                    <a:latin typeface="Cambria Math" panose="02040503050406030204" pitchFamily="18" charset="0"/>
                                  </a:rPr>
                                  <m:t>1</m:t>
                                </m:r>
                              </m:e>
                              <m:e>
                                <m:r>
                                  <a:rPr lang="en-US" altLang="zh-CN" sz="2000" b="0" i="1" kern="0" smtClean="0">
                                    <a:latin typeface="Cambria Math" panose="02040503050406030204" pitchFamily="18" charset="0"/>
                                  </a:rPr>
                                  <m:t>0</m:t>
                                </m:r>
                              </m:e>
                              <m:e>
                                <m:r>
                                  <a:rPr lang="en-US" altLang="zh-CN" sz="2000" b="0" i="1" kern="0" smtClean="0">
                                    <a:latin typeface="Cambria Math" panose="02040503050406030204" pitchFamily="18" charset="0"/>
                                  </a:rPr>
                                  <m:t>1</m:t>
                                </m:r>
                              </m:e>
                            </m:mr>
                            <m:mr>
                              <m:e>
                                <m:r>
                                  <a:rPr lang="en-US" altLang="zh-CN" sz="2000" b="0" i="1" kern="0" smtClean="0">
                                    <a:latin typeface="Cambria Math" panose="02040503050406030204" pitchFamily="18" charset="0"/>
                                  </a:rPr>
                                  <m:t>−2</m:t>
                                </m:r>
                              </m:e>
                              <m:e>
                                <m:r>
                                  <a:rPr lang="en-US" altLang="zh-CN" sz="2000" b="0" i="1" kern="0" smtClean="0">
                                    <a:latin typeface="Cambria Math" panose="02040503050406030204" pitchFamily="18" charset="0"/>
                                  </a:rPr>
                                  <m:t>0</m:t>
                                </m:r>
                              </m:e>
                              <m:e>
                                <m:r>
                                  <a:rPr lang="en-US" altLang="zh-CN" sz="2000" b="0" i="1" kern="0" smtClean="0">
                                    <a:latin typeface="Cambria Math" panose="02040503050406030204" pitchFamily="18" charset="0"/>
                                  </a:rPr>
                                  <m:t>2</m:t>
                                </m:r>
                              </m:e>
                            </m:mr>
                            <m:mr>
                              <m:e>
                                <m:r>
                                  <a:rPr lang="en-US" altLang="zh-CN" sz="2000" b="0" i="1" kern="0" smtClean="0">
                                    <a:latin typeface="Cambria Math" panose="02040503050406030204" pitchFamily="18" charset="0"/>
                                  </a:rPr>
                                  <m:t>−1</m:t>
                                </m:r>
                              </m:e>
                              <m:e>
                                <m:r>
                                  <a:rPr lang="en-US" altLang="zh-CN" sz="2000" b="0" i="1" kern="0" smtClean="0">
                                    <a:latin typeface="Cambria Math" panose="02040503050406030204" pitchFamily="18" charset="0"/>
                                  </a:rPr>
                                  <m:t>0</m:t>
                                </m:r>
                              </m:e>
                              <m:e>
                                <m:r>
                                  <a:rPr lang="en-US" altLang="zh-CN" sz="2000" b="0" i="1" kern="0" smtClean="0">
                                    <a:latin typeface="Cambria Math" panose="02040503050406030204" pitchFamily="18" charset="0"/>
                                  </a:rPr>
                                  <m:t>1</m:t>
                                </m:r>
                              </m:e>
                            </m:mr>
                          </m:m>
                        </m:e>
                      </m:d>
                      <m:r>
                        <a:rPr lang="en-US" altLang="zh-CN" sz="2000" b="0" i="1" kern="0" smtClean="0">
                          <a:latin typeface="Cambria Math" panose="02040503050406030204" pitchFamily="18" charset="0"/>
                        </a:rPr>
                        <m:t>=</m:t>
                      </m:r>
                      <m:d>
                        <m:dPr>
                          <m:ctrlPr>
                            <a:rPr lang="en-US" altLang="zh-CN" sz="2000" b="0" i="1" kern="0" smtClean="0">
                              <a:latin typeface="Cambria Math" panose="02040503050406030204" pitchFamily="18" charset="0"/>
                            </a:rPr>
                          </m:ctrlPr>
                        </m:dPr>
                        <m:e>
                          <m:m>
                            <m:mPr>
                              <m:mcs>
                                <m:mc>
                                  <m:mcPr>
                                    <m:count m:val="1"/>
                                    <m:mcJc m:val="center"/>
                                  </m:mcPr>
                                </m:mc>
                              </m:mcs>
                              <m:ctrlPr>
                                <a:rPr lang="en-US" altLang="zh-CN" sz="2000" b="0" i="1" kern="0" smtClean="0">
                                  <a:latin typeface="Cambria Math" panose="02040503050406030204" pitchFamily="18" charset="0"/>
                                </a:rPr>
                              </m:ctrlPr>
                            </m:mPr>
                            <m:mr>
                              <m:e>
                                <m:r>
                                  <m:rPr>
                                    <m:brk m:alnAt="7"/>
                                  </m:rPr>
                                  <a:rPr lang="en-US" altLang="zh-CN" sz="2000" b="0" i="1" kern="0" smtClean="0">
                                    <a:latin typeface="Cambria Math" panose="02040503050406030204" pitchFamily="18" charset="0"/>
                                  </a:rPr>
                                  <m:t>1</m:t>
                                </m:r>
                              </m:e>
                            </m:mr>
                            <m:mr>
                              <m:e>
                                <m:r>
                                  <a:rPr lang="en-US" altLang="zh-CN" sz="2000" b="0" i="1" kern="0" smtClean="0">
                                    <a:latin typeface="Cambria Math" panose="02040503050406030204" pitchFamily="18" charset="0"/>
                                  </a:rPr>
                                  <m:t>2</m:t>
                                </m:r>
                              </m:e>
                            </m:mr>
                            <m:mr>
                              <m:e>
                                <m:r>
                                  <a:rPr lang="en-US" altLang="zh-CN" sz="2000" b="0" i="1" kern="0" smtClean="0">
                                    <a:latin typeface="Cambria Math" panose="02040503050406030204" pitchFamily="18" charset="0"/>
                                  </a:rPr>
                                  <m:t>1</m:t>
                                </m:r>
                              </m:e>
                            </m:mr>
                          </m:m>
                        </m:e>
                      </m:d>
                      <m:r>
                        <a:rPr lang="en-US" altLang="zh-CN" sz="2000" b="0" i="1" kern="0" smtClean="0">
                          <a:latin typeface="Cambria Math" panose="02040503050406030204" pitchFamily="18" charset="0"/>
                          <a:ea typeface="Cambria Math" panose="02040503050406030204" pitchFamily="18" charset="0"/>
                        </a:rPr>
                        <m:t>×</m:t>
                      </m:r>
                      <m:d>
                        <m:dPr>
                          <m:ctrlPr>
                            <a:rPr lang="en-US" altLang="zh-CN" sz="2000" b="0" i="1" kern="0"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0" i="1" kern="0" smtClean="0">
                                  <a:latin typeface="Cambria Math" panose="02040503050406030204" pitchFamily="18" charset="0"/>
                                  <a:ea typeface="Cambria Math" panose="02040503050406030204" pitchFamily="18" charset="0"/>
                                </a:rPr>
                              </m:ctrlPr>
                            </m:mPr>
                            <m:mr>
                              <m:e>
                                <m:r>
                                  <m:rPr>
                                    <m:brk m:alnAt="7"/>
                                  </m:rPr>
                                  <a:rPr lang="en-US" altLang="zh-CN" sz="2000" b="0" i="1" kern="0" smtClean="0">
                                    <a:latin typeface="Cambria Math" panose="02040503050406030204" pitchFamily="18" charset="0"/>
                                    <a:ea typeface="Cambria Math" panose="02040503050406030204" pitchFamily="18" charset="0"/>
                                  </a:rPr>
                                  <m:t>−</m:t>
                                </m:r>
                                <m:r>
                                  <a:rPr lang="en-US" altLang="zh-CN" sz="2000" b="0" i="1" kern="0" smtClean="0">
                                    <a:latin typeface="Cambria Math" panose="02040503050406030204" pitchFamily="18" charset="0"/>
                                    <a:ea typeface="Cambria Math" panose="02040503050406030204" pitchFamily="18" charset="0"/>
                                  </a:rPr>
                                  <m:t>1</m:t>
                                </m:r>
                              </m:e>
                              <m:e>
                                <m:r>
                                  <a:rPr lang="en-US" altLang="zh-CN" sz="2000" b="0" i="1" kern="0" smtClean="0">
                                    <a:latin typeface="Cambria Math" panose="02040503050406030204" pitchFamily="18" charset="0"/>
                                    <a:ea typeface="Cambria Math" panose="02040503050406030204" pitchFamily="18" charset="0"/>
                                  </a:rPr>
                                  <m:t>0</m:t>
                                </m:r>
                              </m:e>
                              <m:e>
                                <m:r>
                                  <a:rPr lang="en-US" altLang="zh-CN" sz="2000" b="0" i="1" kern="0" smtClean="0">
                                    <a:latin typeface="Cambria Math" panose="02040503050406030204" pitchFamily="18" charset="0"/>
                                    <a:ea typeface="Cambria Math" panose="02040503050406030204" pitchFamily="18" charset="0"/>
                                  </a:rPr>
                                  <m:t>1</m:t>
                                </m:r>
                              </m:e>
                            </m:mr>
                          </m:m>
                        </m:e>
                      </m:d>
                    </m:oMath>
                  </m:oMathPara>
                </a14:m>
                <a:endParaRPr lang="zh-CN" altLang="en-US" sz="2000" i="1" kern="0" dirty="0" smtClean="0">
                  <a:latin typeface="Cambria Math"/>
                </a:endParaRPr>
              </a:p>
            </p:txBody>
          </p:sp>
        </mc:Choice>
        <mc:Fallback>
          <p:sp>
            <p:nvSpPr>
              <p:cNvPr id="2" name="文本框 1"/>
              <p:cNvSpPr txBox="1">
                <a:spLocks noRot="1" noChangeAspect="1" noMove="1" noResize="1" noEditPoints="1" noAdjustHandles="1" noChangeArrowheads="1" noChangeShapeType="1" noTextEdit="1"/>
              </p:cNvSpPr>
              <p:nvPr/>
            </p:nvSpPr>
            <p:spPr>
              <a:xfrm>
                <a:off x="3833239" y="980728"/>
                <a:ext cx="4932504" cy="8138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001719" y="2054674"/>
                <a:ext cx="4602222" cy="811825"/>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kern="0" smtClean="0">
                              <a:latin typeface="Cambria Math" panose="02040503050406030204" pitchFamily="18" charset="0"/>
                            </a:rPr>
                          </m:ctrlPr>
                        </m:sSubPr>
                        <m:e>
                          <m:r>
                            <a:rPr lang="en-US" altLang="zh-CN" sz="2000" b="0" i="1" kern="0" smtClean="0">
                              <a:latin typeface="Cambria Math" panose="02040503050406030204" pitchFamily="18" charset="0"/>
                            </a:rPr>
                            <m:t>𝐾</m:t>
                          </m:r>
                        </m:e>
                        <m:sub>
                          <m:r>
                            <a:rPr lang="en-US" altLang="zh-CN" sz="2000" b="0" i="1" kern="0" smtClean="0">
                              <a:latin typeface="Cambria Math" panose="02040503050406030204" pitchFamily="18" charset="0"/>
                            </a:rPr>
                            <m:t>𝐺𝑎𝑢𝑠𝑠</m:t>
                          </m:r>
                        </m:sub>
                      </m:sSub>
                      <m:r>
                        <a:rPr lang="en-US" altLang="zh-CN" sz="2000" b="0" i="1" kern="0" smtClean="0">
                          <a:latin typeface="Cambria Math" panose="02040503050406030204" pitchFamily="18" charset="0"/>
                        </a:rPr>
                        <m:t>=</m:t>
                      </m:r>
                      <m:d>
                        <m:dPr>
                          <m:ctrlPr>
                            <a:rPr lang="en-US" altLang="zh-CN" sz="2000" b="0" i="1" kern="0" smtClean="0">
                              <a:latin typeface="Cambria Math" panose="02040503050406030204" pitchFamily="18" charset="0"/>
                            </a:rPr>
                          </m:ctrlPr>
                        </m:dPr>
                        <m:e>
                          <m:m>
                            <m:mPr>
                              <m:mcs>
                                <m:mc>
                                  <m:mcPr>
                                    <m:count m:val="3"/>
                                    <m:mcJc m:val="center"/>
                                  </m:mcPr>
                                </m:mc>
                              </m:mcs>
                              <m:ctrlPr>
                                <a:rPr lang="en-US" altLang="zh-CN" sz="2000" b="0" i="1" kern="0" smtClean="0">
                                  <a:latin typeface="Cambria Math" panose="02040503050406030204" pitchFamily="18" charset="0"/>
                                </a:rPr>
                              </m:ctrlPr>
                            </m:mPr>
                            <m:mr>
                              <m:e>
                                <m:r>
                                  <a:rPr lang="en-US" altLang="zh-CN" sz="2000" b="0" i="1" kern="0" smtClean="0">
                                    <a:latin typeface="Cambria Math" panose="02040503050406030204" pitchFamily="18" charset="0"/>
                                  </a:rPr>
                                  <m:t>1</m:t>
                                </m:r>
                              </m:e>
                              <m:e>
                                <m:r>
                                  <a:rPr lang="en-US" altLang="zh-CN" sz="2000" b="0" i="1" kern="0" smtClean="0">
                                    <a:latin typeface="Cambria Math" panose="02040503050406030204" pitchFamily="18" charset="0"/>
                                  </a:rPr>
                                  <m:t>2</m:t>
                                </m:r>
                              </m:e>
                              <m:e>
                                <m:r>
                                  <a:rPr lang="en-US" altLang="zh-CN" sz="2000" b="0" i="1" kern="0" smtClean="0">
                                    <a:latin typeface="Cambria Math" panose="02040503050406030204" pitchFamily="18" charset="0"/>
                                  </a:rPr>
                                  <m:t>1</m:t>
                                </m:r>
                              </m:e>
                            </m:mr>
                            <m:mr>
                              <m:e>
                                <m:r>
                                  <a:rPr lang="en-US" altLang="zh-CN" sz="2000" b="0" i="1" kern="0" smtClean="0">
                                    <a:latin typeface="Cambria Math" panose="02040503050406030204" pitchFamily="18" charset="0"/>
                                  </a:rPr>
                                  <m:t>2</m:t>
                                </m:r>
                              </m:e>
                              <m:e>
                                <m:r>
                                  <a:rPr lang="en-US" altLang="zh-CN" sz="2000" b="0" i="1" kern="0" smtClean="0">
                                    <a:latin typeface="Cambria Math" panose="02040503050406030204" pitchFamily="18" charset="0"/>
                                  </a:rPr>
                                  <m:t>4</m:t>
                                </m:r>
                              </m:e>
                              <m:e>
                                <m:r>
                                  <a:rPr lang="en-US" altLang="zh-CN" sz="2000" b="0" i="1" kern="0" smtClean="0">
                                    <a:latin typeface="Cambria Math" panose="02040503050406030204" pitchFamily="18" charset="0"/>
                                  </a:rPr>
                                  <m:t>2</m:t>
                                </m:r>
                              </m:e>
                            </m:mr>
                            <m:mr>
                              <m:e>
                                <m:r>
                                  <a:rPr lang="en-US" altLang="zh-CN" sz="2000" b="0" i="1" kern="0" smtClean="0">
                                    <a:latin typeface="Cambria Math" panose="02040503050406030204" pitchFamily="18" charset="0"/>
                                  </a:rPr>
                                  <m:t>1</m:t>
                                </m:r>
                              </m:e>
                              <m:e>
                                <m:r>
                                  <a:rPr lang="en-US" altLang="zh-CN" sz="2000" b="0" i="1" kern="0" smtClean="0">
                                    <a:latin typeface="Cambria Math" panose="02040503050406030204" pitchFamily="18" charset="0"/>
                                  </a:rPr>
                                  <m:t>2</m:t>
                                </m:r>
                              </m:e>
                              <m:e>
                                <m:r>
                                  <a:rPr lang="en-US" altLang="zh-CN" sz="2000" b="0" i="1" kern="0" smtClean="0">
                                    <a:latin typeface="Cambria Math" panose="02040503050406030204" pitchFamily="18" charset="0"/>
                                  </a:rPr>
                                  <m:t>1</m:t>
                                </m:r>
                              </m:e>
                            </m:mr>
                          </m:m>
                        </m:e>
                      </m:d>
                      <m:r>
                        <a:rPr lang="en-US" altLang="zh-CN" sz="2000" b="0" i="1" kern="0" smtClean="0">
                          <a:latin typeface="Cambria Math" panose="02040503050406030204" pitchFamily="18" charset="0"/>
                        </a:rPr>
                        <m:t>=</m:t>
                      </m:r>
                      <m:d>
                        <m:dPr>
                          <m:ctrlPr>
                            <a:rPr lang="en-US" altLang="zh-CN" sz="2000" b="0" i="1" kern="0" smtClean="0">
                              <a:latin typeface="Cambria Math" panose="02040503050406030204" pitchFamily="18" charset="0"/>
                            </a:rPr>
                          </m:ctrlPr>
                        </m:dPr>
                        <m:e>
                          <m:m>
                            <m:mPr>
                              <m:mcs>
                                <m:mc>
                                  <m:mcPr>
                                    <m:count m:val="1"/>
                                    <m:mcJc m:val="center"/>
                                  </m:mcPr>
                                </m:mc>
                              </m:mcs>
                              <m:ctrlPr>
                                <a:rPr lang="en-US" altLang="zh-CN" sz="2000" b="0" i="1" kern="0" smtClean="0">
                                  <a:latin typeface="Cambria Math" panose="02040503050406030204" pitchFamily="18" charset="0"/>
                                </a:rPr>
                              </m:ctrlPr>
                            </m:mPr>
                            <m:mr>
                              <m:e>
                                <m:r>
                                  <m:rPr>
                                    <m:brk m:alnAt="7"/>
                                  </m:rPr>
                                  <a:rPr lang="en-US" altLang="zh-CN" sz="2000" b="0" i="1" kern="0" smtClean="0">
                                    <a:latin typeface="Cambria Math" panose="02040503050406030204" pitchFamily="18" charset="0"/>
                                  </a:rPr>
                                  <m:t>1</m:t>
                                </m:r>
                              </m:e>
                            </m:mr>
                            <m:mr>
                              <m:e>
                                <m:r>
                                  <a:rPr lang="en-US" altLang="zh-CN" sz="2000" b="0" i="1" kern="0" smtClean="0">
                                    <a:latin typeface="Cambria Math" panose="02040503050406030204" pitchFamily="18" charset="0"/>
                                  </a:rPr>
                                  <m:t>2</m:t>
                                </m:r>
                              </m:e>
                            </m:mr>
                            <m:mr>
                              <m:e>
                                <m:r>
                                  <a:rPr lang="en-US" altLang="zh-CN" sz="2000" b="0" i="1" kern="0" smtClean="0">
                                    <a:latin typeface="Cambria Math" panose="02040503050406030204" pitchFamily="18" charset="0"/>
                                  </a:rPr>
                                  <m:t>1</m:t>
                                </m:r>
                              </m:e>
                            </m:mr>
                          </m:m>
                        </m:e>
                      </m:d>
                      <m:r>
                        <a:rPr lang="en-US" altLang="zh-CN" sz="2000" b="0" i="1" kern="0" smtClean="0">
                          <a:latin typeface="Cambria Math" panose="02040503050406030204" pitchFamily="18" charset="0"/>
                          <a:ea typeface="Cambria Math" panose="02040503050406030204" pitchFamily="18" charset="0"/>
                        </a:rPr>
                        <m:t>×</m:t>
                      </m:r>
                      <m:d>
                        <m:dPr>
                          <m:ctrlPr>
                            <a:rPr lang="en-US" altLang="zh-CN" sz="2000" b="0" i="1" kern="0"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0" i="1" kern="0" smtClean="0">
                                  <a:latin typeface="Cambria Math" panose="02040503050406030204" pitchFamily="18" charset="0"/>
                                  <a:ea typeface="Cambria Math" panose="02040503050406030204" pitchFamily="18" charset="0"/>
                                </a:rPr>
                              </m:ctrlPr>
                            </m:mPr>
                            <m:mr>
                              <m:e>
                                <m:r>
                                  <a:rPr lang="en-US" altLang="zh-CN" sz="2000" b="0" i="1" kern="0" smtClean="0">
                                    <a:latin typeface="Cambria Math" panose="02040503050406030204" pitchFamily="18" charset="0"/>
                                    <a:ea typeface="Cambria Math" panose="02040503050406030204" pitchFamily="18" charset="0"/>
                                  </a:rPr>
                                  <m:t>1</m:t>
                                </m:r>
                              </m:e>
                              <m:e>
                                <m:r>
                                  <a:rPr lang="en-US" altLang="zh-CN" sz="2000" b="0" i="1" kern="0" smtClean="0">
                                    <a:latin typeface="Cambria Math" panose="02040503050406030204" pitchFamily="18" charset="0"/>
                                    <a:ea typeface="Cambria Math" panose="02040503050406030204" pitchFamily="18" charset="0"/>
                                  </a:rPr>
                                  <m:t>2</m:t>
                                </m:r>
                              </m:e>
                              <m:e>
                                <m:r>
                                  <a:rPr lang="en-US" altLang="zh-CN" sz="2000" b="0" i="1" kern="0" smtClean="0">
                                    <a:latin typeface="Cambria Math" panose="02040503050406030204" pitchFamily="18" charset="0"/>
                                    <a:ea typeface="Cambria Math" panose="02040503050406030204" pitchFamily="18" charset="0"/>
                                  </a:rPr>
                                  <m:t>1</m:t>
                                </m:r>
                              </m:e>
                            </m:mr>
                          </m:m>
                        </m:e>
                      </m:d>
                    </m:oMath>
                  </m:oMathPara>
                </a14:m>
                <a:endParaRPr lang="zh-CN" altLang="en-US" sz="2000" i="1" kern="0" dirty="0" smtClean="0">
                  <a:latin typeface="Cambria Math"/>
                </a:endParaRPr>
              </a:p>
            </p:txBody>
          </p:sp>
        </mc:Choice>
        <mc:Fallback>
          <p:sp>
            <p:nvSpPr>
              <p:cNvPr id="9" name="文本框 8"/>
              <p:cNvSpPr txBox="1">
                <a:spLocks noRot="1" noChangeAspect="1" noMove="1" noResize="1" noEditPoints="1" noAdjustHandles="1" noChangeArrowheads="1" noChangeShapeType="1" noTextEdit="1"/>
              </p:cNvSpPr>
              <p:nvPr/>
            </p:nvSpPr>
            <p:spPr>
              <a:xfrm>
                <a:off x="4001719" y="2054674"/>
                <a:ext cx="4602222" cy="81182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1" name="表格 10"/>
              <p:cNvGraphicFramePr>
                <a:graphicFrameLocks noGrp="1"/>
              </p:cNvGraphicFramePr>
              <p:nvPr>
                <p:extLst>
                  <p:ext uri="{D42A27DB-BD31-4B8C-83A1-F6EECF244321}">
                    <p14:modId xmlns:p14="http://schemas.microsoft.com/office/powerpoint/2010/main" val="1349202369"/>
                  </p:ext>
                </p:extLst>
              </p:nvPr>
            </p:nvGraphicFramePr>
            <p:xfrm>
              <a:off x="3419872" y="5113992"/>
              <a:ext cx="5352450" cy="1483360"/>
            </p:xfrm>
            <a:graphic>
              <a:graphicData uri="http://schemas.openxmlformats.org/drawingml/2006/table">
                <a:tbl>
                  <a:tblPr firstRow="1" bandRow="1">
                    <a:tableStyleId>{5C22544A-7EE6-4342-B048-85BDC9FD1C3A}</a:tableStyleId>
                  </a:tblPr>
                  <a:tblGrid>
                    <a:gridCol w="3120709"/>
                    <a:gridCol w="2231741"/>
                  </a:tblGrid>
                  <a:tr h="37084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卷积核变化</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参数量</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3</m:t>
                                </m:r>
                                <m:r>
                                  <a:rPr lang="en-US" altLang="zh-CN" b="0" i="1" smtClean="0">
                                    <a:solidFill>
                                      <a:schemeClr val="tx1"/>
                                    </a:solidFill>
                                    <a:latin typeface="Cambria Math" panose="02040503050406030204" pitchFamily="18" charset="0"/>
                                    <a:ea typeface="Cambria Math" panose="02040503050406030204" pitchFamily="18" charset="0"/>
                                  </a:rPr>
                                  <m:t>×3→5×5</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增加</a:t>
                          </a:r>
                          <a:r>
                            <a:rPr lang="en-US" altLang="zh-CN" dirty="0" smtClean="0">
                              <a:solidFill>
                                <a:schemeClr val="tx1"/>
                              </a:solidFill>
                              <a:latin typeface="微软雅黑" panose="020B0503020204020204" pitchFamily="34" charset="-122"/>
                              <a:ea typeface="微软雅黑" panose="020B0503020204020204" pitchFamily="34" charset="-122"/>
                            </a:rPr>
                            <a:t>178%</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3</m:t>
                                </m:r>
                                <m:r>
                                  <a:rPr lang="en-US" altLang="zh-CN" b="0" i="1" smtClean="0">
                                    <a:solidFill>
                                      <a:schemeClr val="tx1"/>
                                    </a:solidFill>
                                    <a:latin typeface="Cambria Math" panose="02040503050406030204" pitchFamily="18" charset="0"/>
                                    <a:ea typeface="Cambria Math" panose="02040503050406030204" pitchFamily="18" charset="0"/>
                                  </a:rPr>
                                  <m:t>×3→</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3×1</m:t>
                                    </m:r>
                                  </m:e>
                                </m:d>
                                <m:r>
                                  <a:rPr lang="en-US" altLang="zh-CN" b="0" i="1" smtClean="0">
                                    <a:solidFill>
                                      <a:schemeClr val="tx1"/>
                                    </a:solidFill>
                                    <a:latin typeface="Cambria Math" panose="02040503050406030204" pitchFamily="18" charset="0"/>
                                    <a:ea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1×3</m:t>
                                    </m:r>
                                  </m:e>
                                </m:d>
                              </m:oMath>
                            </m:oMathPara>
                          </a14:m>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减少</a:t>
                          </a:r>
                          <a:r>
                            <a:rPr lang="en-US" altLang="zh-CN" dirty="0" smtClean="0">
                              <a:solidFill>
                                <a:schemeClr val="tx1"/>
                              </a:solidFill>
                              <a:latin typeface="微软雅黑" panose="020B0503020204020204" pitchFamily="34" charset="-122"/>
                              <a:ea typeface="微软雅黑" panose="020B0503020204020204" pitchFamily="34" charset="-122"/>
                            </a:rPr>
                            <a:t>33%</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5</m:t>
                                </m:r>
                                <m:r>
                                  <a:rPr lang="en-US" altLang="zh-CN" b="0" i="1" smtClean="0">
                                    <a:solidFill>
                                      <a:schemeClr val="tx1"/>
                                    </a:solidFill>
                                    <a:latin typeface="Cambria Math" panose="02040503050406030204" pitchFamily="18" charset="0"/>
                                    <a:ea typeface="Cambria Math" panose="02040503050406030204" pitchFamily="18" charset="0"/>
                                  </a:rPr>
                                  <m:t>×5→</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5×1</m:t>
                                    </m:r>
                                  </m:e>
                                </m:d>
                                <m:r>
                                  <a:rPr lang="en-US" altLang="zh-CN" b="0" i="1" smtClean="0">
                                    <a:solidFill>
                                      <a:schemeClr val="tx1"/>
                                    </a:solidFill>
                                    <a:latin typeface="Cambria Math" panose="02040503050406030204" pitchFamily="18" charset="0"/>
                                    <a:ea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1×5</m:t>
                                    </m:r>
                                  </m:e>
                                </m:d>
                              </m:oMath>
                            </m:oMathPara>
                          </a14:m>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减少</a:t>
                          </a:r>
                          <a:r>
                            <a:rPr lang="en-US" altLang="zh-CN" dirty="0" smtClean="0">
                              <a:solidFill>
                                <a:schemeClr val="tx1"/>
                              </a:solidFill>
                              <a:latin typeface="微软雅黑" panose="020B0503020204020204" pitchFamily="34" charset="-122"/>
                              <a:ea typeface="微软雅黑" panose="020B0503020204020204" pitchFamily="34" charset="-122"/>
                            </a:rPr>
                            <a:t>60%</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r>
                </a:tbl>
              </a:graphicData>
            </a:graphic>
          </p:graphicFrame>
        </mc:Choice>
        <mc:Fallback>
          <p:graphicFrame>
            <p:nvGraphicFramePr>
              <p:cNvPr id="11" name="表格 10"/>
              <p:cNvGraphicFramePr>
                <a:graphicFrameLocks noGrp="1"/>
              </p:cNvGraphicFramePr>
              <p:nvPr>
                <p:extLst>
                  <p:ext uri="{D42A27DB-BD31-4B8C-83A1-F6EECF244321}">
                    <p14:modId xmlns:p14="http://schemas.microsoft.com/office/powerpoint/2010/main" val="1349202369"/>
                  </p:ext>
                </p:extLst>
              </p:nvPr>
            </p:nvGraphicFramePr>
            <p:xfrm>
              <a:off x="3419872" y="5113992"/>
              <a:ext cx="5352450" cy="1483360"/>
            </p:xfrm>
            <a:graphic>
              <a:graphicData uri="http://schemas.openxmlformats.org/drawingml/2006/table">
                <a:tbl>
                  <a:tblPr firstRow="1" bandRow="1">
                    <a:tableStyleId>{5C22544A-7EE6-4342-B048-85BDC9FD1C3A}</a:tableStyleId>
                  </a:tblPr>
                  <a:tblGrid>
                    <a:gridCol w="3120709"/>
                    <a:gridCol w="2231741"/>
                  </a:tblGrid>
                  <a:tr h="37084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卷积核变化</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参数量</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r>
                  <a:tr h="370840">
                    <a:tc>
                      <a:txBody>
                        <a:bodyPr/>
                        <a:lstStyle/>
                        <a:p>
                          <a:endParaRPr lang="zh-CN"/>
                        </a:p>
                      </a:txBody>
                      <a:tcPr anchor="ctr">
                        <a:blipFill rotWithShape="0">
                          <a:blip r:embed="rId6"/>
                          <a:stretch>
                            <a:fillRect l="-391" t="-104839" r="-72461" b="-220968"/>
                          </a:stretch>
                        </a:blip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增加</a:t>
                          </a:r>
                          <a:r>
                            <a:rPr lang="en-US" altLang="zh-CN" dirty="0" smtClean="0">
                              <a:solidFill>
                                <a:schemeClr val="tx1"/>
                              </a:solidFill>
                              <a:latin typeface="微软雅黑" panose="020B0503020204020204" pitchFamily="34" charset="-122"/>
                              <a:ea typeface="微软雅黑" panose="020B0503020204020204" pitchFamily="34" charset="-122"/>
                            </a:rPr>
                            <a:t>178%</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r>
                  <a:tr h="370840">
                    <a:tc>
                      <a:txBody>
                        <a:bodyPr/>
                        <a:lstStyle/>
                        <a:p>
                          <a:endParaRPr lang="zh-CN"/>
                        </a:p>
                      </a:txBody>
                      <a:tcPr anchor="ctr">
                        <a:blipFill rotWithShape="0">
                          <a:blip r:embed="rId6"/>
                          <a:stretch>
                            <a:fillRect l="-391" t="-208197" r="-72461" b="-124590"/>
                          </a:stretch>
                        </a:blip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减少</a:t>
                          </a:r>
                          <a:r>
                            <a:rPr lang="en-US" altLang="zh-CN" dirty="0" smtClean="0">
                              <a:solidFill>
                                <a:schemeClr val="tx1"/>
                              </a:solidFill>
                              <a:latin typeface="微软雅黑" panose="020B0503020204020204" pitchFamily="34" charset="-122"/>
                              <a:ea typeface="微软雅黑" panose="020B0503020204020204" pitchFamily="34" charset="-122"/>
                            </a:rPr>
                            <a:t>33%</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r>
                  <a:tr h="370840">
                    <a:tc>
                      <a:txBody>
                        <a:bodyPr/>
                        <a:lstStyle/>
                        <a:p>
                          <a:endParaRPr lang="zh-CN"/>
                        </a:p>
                      </a:txBody>
                      <a:tcPr anchor="ctr">
                        <a:lnB w="12700" cap="flat" cmpd="sng" algn="ctr">
                          <a:solidFill>
                            <a:schemeClr val="tx1"/>
                          </a:solidFill>
                          <a:prstDash val="solid"/>
                          <a:round/>
                          <a:headEnd type="none" w="med" len="med"/>
                          <a:tailEnd type="none" w="med" len="med"/>
                        </a:lnB>
                        <a:blipFill rotWithShape="0">
                          <a:blip r:embed="rId6"/>
                          <a:stretch>
                            <a:fillRect l="-391" t="-308197" r="-72461" b="-24590"/>
                          </a:stretch>
                        </a:blip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减少</a:t>
                          </a:r>
                          <a:r>
                            <a:rPr lang="en-US" altLang="zh-CN" dirty="0" smtClean="0">
                              <a:solidFill>
                                <a:schemeClr val="tx1"/>
                              </a:solidFill>
                              <a:latin typeface="微软雅黑" panose="020B0503020204020204" pitchFamily="34" charset="-122"/>
                              <a:ea typeface="微软雅黑" panose="020B0503020204020204" pitchFamily="34" charset="-122"/>
                            </a:rPr>
                            <a:t>60%</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r>
                </a:tbl>
              </a:graphicData>
            </a:graphic>
          </p:graphicFrame>
        </mc:Fallback>
      </mc:AlternateContent>
      <p:pic>
        <p:nvPicPr>
          <p:cNvPr id="7" name="图片 6"/>
          <p:cNvPicPr>
            <a:picLocks noChangeAspect="1"/>
          </p:cNvPicPr>
          <p:nvPr/>
        </p:nvPicPr>
        <p:blipFill>
          <a:blip r:embed="rId7"/>
          <a:stretch>
            <a:fillRect/>
          </a:stretch>
        </p:blipFill>
        <p:spPr>
          <a:xfrm>
            <a:off x="4578597" y="2819279"/>
            <a:ext cx="3441787" cy="2265905"/>
          </a:xfrm>
          <a:prstGeom prst="rect">
            <a:avLst/>
          </a:prstGeom>
        </p:spPr>
      </p:pic>
    </p:spTree>
    <p:extLst>
      <p:ext uri="{BB962C8B-B14F-4D97-AF65-F5344CB8AC3E}">
        <p14:creationId xmlns:p14="http://schemas.microsoft.com/office/powerpoint/2010/main" val="27250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27</a:t>
            </a:fld>
            <a:endParaRPr lang="en-US" dirty="0"/>
          </a:p>
        </p:txBody>
      </p:sp>
      <p:pic>
        <p:nvPicPr>
          <p:cNvPr id="5" name="图片 4"/>
          <p:cNvPicPr>
            <a:picLocks noChangeAspect="1"/>
          </p:cNvPicPr>
          <p:nvPr/>
        </p:nvPicPr>
        <p:blipFill>
          <a:blip r:embed="rId3"/>
          <a:stretch>
            <a:fillRect/>
          </a:stretch>
        </p:blipFill>
        <p:spPr>
          <a:xfrm>
            <a:off x="1206042" y="1196752"/>
            <a:ext cx="6747269" cy="5152516"/>
          </a:xfrm>
          <a:prstGeom prst="rect">
            <a:avLst/>
          </a:prstGeom>
        </p:spPr>
      </p:pic>
      <p:sp>
        <p:nvSpPr>
          <p:cNvPr id="8" name="文本框 7"/>
          <p:cNvSpPr txBox="1"/>
          <p:nvPr/>
        </p:nvSpPr>
        <p:spPr>
          <a:xfrm>
            <a:off x="35497" y="908720"/>
            <a:ext cx="9108505"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子网结构</a:t>
            </a:r>
            <a:endParaRPr lang="zh-CN" altLang="en-US" sz="2200" dirty="0">
              <a:latin typeface="微软雅黑" panose="020B0503020204020204" pitchFamily="34" charset="-122"/>
              <a:ea typeface="微软雅黑" panose="020B0503020204020204" pitchFamily="34" charset="-122"/>
            </a:endParaRPr>
          </a:p>
        </p:txBody>
      </p:sp>
      <p:sp>
        <p:nvSpPr>
          <p:cNvPr id="7"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基于多尺度卷积神经网络的</a:t>
            </a:r>
            <a:r>
              <a:rPr lang="en-US" altLang="zh-CN" sz="3200" dirty="0" smtClean="0">
                <a:solidFill>
                  <a:schemeClr val="tx1"/>
                </a:solidFill>
              </a:rPr>
              <a:t>MP3</a:t>
            </a:r>
            <a:r>
              <a:rPr lang="zh-CN" altLang="en-US" sz="3200" dirty="0" smtClean="0">
                <a:solidFill>
                  <a:schemeClr val="tx1"/>
                </a:solidFill>
              </a:rPr>
              <a:t>音频隐写分析</a:t>
            </a:r>
            <a:endParaRPr lang="zh-CN" altLang="en-US" sz="3200" dirty="0">
              <a:solidFill>
                <a:schemeClr val="tx1"/>
              </a:solidFill>
            </a:endParaRPr>
          </a:p>
        </p:txBody>
      </p:sp>
      <p:sp>
        <p:nvSpPr>
          <p:cNvPr id="10" name="圆角矩形 9"/>
          <p:cNvSpPr/>
          <p:nvPr/>
        </p:nvSpPr>
        <p:spPr bwMode="auto">
          <a:xfrm>
            <a:off x="3818012" y="2778244"/>
            <a:ext cx="936000" cy="1234440"/>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4875272" y="2778244"/>
            <a:ext cx="936000" cy="1234440"/>
          </a:xfrm>
          <a:prstGeom prst="roundRect">
            <a:avLst/>
          </a:prstGeom>
          <a:noFill/>
          <a:ln w="19050">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155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28</a:t>
            </a:fld>
            <a:endParaRPr lang="en-US" dirty="0"/>
          </a:p>
        </p:txBody>
      </p:sp>
      <p:sp>
        <p:nvSpPr>
          <p:cNvPr id="6" name="文本框 5"/>
          <p:cNvSpPr txBox="1"/>
          <p:nvPr/>
        </p:nvSpPr>
        <p:spPr>
          <a:xfrm>
            <a:off x="35497" y="908720"/>
            <a:ext cx="9108505"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网络结构轻量化</a:t>
            </a:r>
            <a:endParaRPr lang="zh-CN" altLang="en-US" sz="2200" dirty="0">
              <a:latin typeface="微软雅黑" panose="020B0503020204020204" pitchFamily="34" charset="-122"/>
              <a:ea typeface="微软雅黑" panose="020B0503020204020204" pitchFamily="34" charset="-122"/>
            </a:endParaRPr>
          </a:p>
        </p:txBody>
      </p:sp>
      <p:sp>
        <p:nvSpPr>
          <p:cNvPr id="8"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基于多尺度卷积神经网络的</a:t>
            </a:r>
            <a:r>
              <a:rPr lang="en-US" altLang="zh-CN" sz="3200" dirty="0" smtClean="0">
                <a:solidFill>
                  <a:schemeClr val="tx1"/>
                </a:solidFill>
              </a:rPr>
              <a:t>MP3</a:t>
            </a:r>
            <a:r>
              <a:rPr lang="zh-CN" altLang="en-US" sz="3200" dirty="0" smtClean="0">
                <a:solidFill>
                  <a:schemeClr val="tx1"/>
                </a:solidFill>
              </a:rPr>
              <a:t>音频隐写分析</a:t>
            </a:r>
            <a:endParaRPr lang="zh-CN" altLang="en-US" sz="3200"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019053157"/>
              </p:ext>
            </p:extLst>
          </p:nvPr>
        </p:nvGraphicFramePr>
        <p:xfrm>
          <a:off x="709677" y="1492347"/>
          <a:ext cx="7740000" cy="2705760"/>
        </p:xfrm>
        <a:graphic>
          <a:graphicData uri="http://schemas.openxmlformats.org/drawingml/2006/table">
            <a:tbl>
              <a:tblPr firstRow="1" bandRow="1">
                <a:tableStyleId>{5C22544A-7EE6-4342-B048-85BDC9FD1C3A}</a:tableStyleId>
              </a:tblPr>
              <a:tblGrid>
                <a:gridCol w="1980000"/>
                <a:gridCol w="1440000"/>
                <a:gridCol w="1440000"/>
                <a:gridCol w="1440000"/>
                <a:gridCol w="1440000"/>
              </a:tblGrid>
              <a:tr h="298832">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分析指标</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MSC</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WASDN</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RHFCN</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RHMSCN</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0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准确率 </a:t>
                      </a:r>
                      <a:r>
                        <a:rPr lang="en-US" altLang="zh-CN" dirty="0" smtClean="0">
                          <a:solidFill>
                            <a:schemeClr val="tx1"/>
                          </a:solidFill>
                          <a:latin typeface="微软雅黑" panose="020B0503020204020204" pitchFamily="34" charset="-122"/>
                          <a:ea typeface="微软雅黑" panose="020B0503020204020204" pitchFamily="34" charset="-122"/>
                        </a:rPr>
                        <a:t>(</a:t>
                      </a:r>
                      <a:r>
                        <a:rPr lang="en-US" altLang="zh-CN" i="1" dirty="0" smtClean="0">
                          <a:solidFill>
                            <a:schemeClr val="tx1"/>
                          </a:solidFill>
                          <a:latin typeface="微软雅黑" panose="020B0503020204020204" pitchFamily="34" charset="-122"/>
                          <a:ea typeface="微软雅黑" panose="020B0503020204020204" pitchFamily="34" charset="-122"/>
                        </a:rPr>
                        <a:t>SPR</a:t>
                      </a:r>
                      <a:r>
                        <a:rPr lang="en-US" altLang="zh-CN" dirty="0" smtClean="0">
                          <a:solidFill>
                            <a:schemeClr val="tx1"/>
                          </a:solidFill>
                          <a:latin typeface="微软雅黑" panose="020B0503020204020204" pitchFamily="34" charset="-122"/>
                          <a:ea typeface="微软雅黑" panose="020B0503020204020204" pitchFamily="34" charset="-122"/>
                        </a:rPr>
                        <a:t> = 2)</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92.14</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92.39</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95.40</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95.35</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noFill/>
                  </a:tcPr>
                </a:tc>
              </a:tr>
              <a:tr h="46800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准确率 </a:t>
                      </a:r>
                      <a:r>
                        <a:rPr lang="en-US" altLang="zh-CN" dirty="0" smtClean="0">
                          <a:solidFill>
                            <a:schemeClr val="tx1"/>
                          </a:solidFill>
                          <a:latin typeface="微软雅黑" panose="020B0503020204020204" pitchFamily="34" charset="-122"/>
                          <a:ea typeface="微软雅黑" panose="020B0503020204020204" pitchFamily="34" charset="-122"/>
                        </a:rPr>
                        <a:t>(</a:t>
                      </a:r>
                      <a:r>
                        <a:rPr lang="en-US" altLang="zh-CN" i="1" dirty="0" smtClean="0">
                          <a:solidFill>
                            <a:schemeClr val="tx1"/>
                          </a:solidFill>
                          <a:latin typeface="微软雅黑" panose="020B0503020204020204" pitchFamily="34" charset="-122"/>
                          <a:ea typeface="微软雅黑" panose="020B0503020204020204" pitchFamily="34" charset="-122"/>
                        </a:rPr>
                        <a:t>SPR</a:t>
                      </a:r>
                      <a:r>
                        <a:rPr lang="en-US" altLang="zh-CN" dirty="0" smtClean="0">
                          <a:solidFill>
                            <a:schemeClr val="tx1"/>
                          </a:solidFill>
                          <a:latin typeface="微软雅黑" panose="020B0503020204020204" pitchFamily="34" charset="-122"/>
                          <a:ea typeface="微软雅黑" panose="020B0503020204020204" pitchFamily="34" charset="-122"/>
                        </a:rPr>
                        <a:t> = 3)</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79.06</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82.07</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89.65</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88.60</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r>
              <a:tr h="46800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模型大小 </a:t>
                      </a:r>
                      <a:r>
                        <a:rPr lang="en-US" altLang="zh-CN" dirty="0" smtClean="0">
                          <a:solidFill>
                            <a:schemeClr val="tx1"/>
                          </a:solidFill>
                          <a:latin typeface="微软雅黑" panose="020B0503020204020204" pitchFamily="34" charset="-122"/>
                          <a:ea typeface="微软雅黑" panose="020B0503020204020204" pitchFamily="34" charset="-122"/>
                        </a:rPr>
                        <a:t>(MB)</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1.03</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932.29</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1764.23</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47.20</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noFill/>
                  </a:tcPr>
                </a:tc>
              </a:tr>
              <a:tr h="46800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参数个数 </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万</a:t>
                      </a:r>
                      <a:r>
                        <a:rPr lang="en-US" altLang="zh-CN"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0.06</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约 </a:t>
                      </a:r>
                      <a:r>
                        <a:rPr lang="en-US" altLang="zh-CN" dirty="0" smtClean="0">
                          <a:solidFill>
                            <a:schemeClr val="tx1"/>
                          </a:solidFill>
                          <a:latin typeface="微软雅黑" panose="020B0503020204020204" pitchFamily="34" charset="-122"/>
                          <a:ea typeface="微软雅黑" panose="020B0503020204020204" pitchFamily="34" charset="-122"/>
                        </a:rPr>
                        <a:t>8k</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约 </a:t>
                      </a:r>
                      <a:r>
                        <a:rPr lang="en-US" altLang="zh-CN" dirty="0" smtClean="0">
                          <a:solidFill>
                            <a:schemeClr val="tx1"/>
                          </a:solidFill>
                          <a:latin typeface="微软雅黑" panose="020B0503020204020204" pitchFamily="34" charset="-122"/>
                          <a:ea typeface="微软雅黑" panose="020B0503020204020204" pitchFamily="34" charset="-122"/>
                        </a:rPr>
                        <a:t>15k</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noFill/>
                  </a:tcPr>
                </a:tc>
                <a:tc>
                  <a:txBody>
                    <a:bodyP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约 </a:t>
                      </a:r>
                      <a:r>
                        <a:rPr lang="en-US" altLang="zh-CN" b="1" dirty="0" smtClean="0">
                          <a:solidFill>
                            <a:schemeClr val="tx1"/>
                          </a:solidFill>
                          <a:latin typeface="微软雅黑" panose="020B0503020204020204" pitchFamily="34" charset="-122"/>
                          <a:ea typeface="微软雅黑" panose="020B0503020204020204" pitchFamily="34" charset="-122"/>
                        </a:rPr>
                        <a:t>4k</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noFill/>
                  </a:tcPr>
                </a:tc>
              </a:tr>
              <a:tr h="46800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占用显存 </a:t>
                      </a:r>
                      <a:r>
                        <a:rPr lang="en-US" altLang="zh-CN" dirty="0" smtClean="0">
                          <a:solidFill>
                            <a:schemeClr val="tx1"/>
                          </a:solidFill>
                          <a:latin typeface="微软雅黑" panose="020B0503020204020204" pitchFamily="34" charset="-122"/>
                          <a:ea typeface="微软雅黑" panose="020B0503020204020204" pitchFamily="34" charset="-122"/>
                        </a:rPr>
                        <a:t>(MB)</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4551</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7391</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4549</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noFill/>
                  </a:tcPr>
                </a:tc>
              </a:tr>
            </a:tbl>
          </a:graphicData>
        </a:graphic>
      </p:graphicFrame>
      <p:sp>
        <p:nvSpPr>
          <p:cNvPr id="10" name="圆角矩形 9"/>
          <p:cNvSpPr/>
          <p:nvPr/>
        </p:nvSpPr>
        <p:spPr bwMode="auto">
          <a:xfrm>
            <a:off x="5568992" y="1268760"/>
            <a:ext cx="2952328" cy="3121935"/>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71600" y="4247217"/>
            <a:ext cx="3909206" cy="2062103"/>
          </a:xfrm>
          <a:prstGeom prst="rect">
            <a:avLst/>
          </a:prstGeom>
        </p:spPr>
        <p:txBody>
          <a:bodyPr wrap="square" rtlCol="0">
            <a:spAutoFit/>
          </a:bodyPr>
          <a:lstStyle/>
          <a:p>
            <a:pPr>
              <a:lnSpc>
                <a:spcPct val="120000"/>
              </a:lnSpc>
              <a:spcAft>
                <a:spcPts val="600"/>
              </a:spcAft>
            </a:pPr>
            <a:r>
              <a:rPr lang="zh-CN" altLang="en-US" kern="0" dirty="0" smtClean="0">
                <a:latin typeface="微软雅黑" panose="020B0503020204020204" pitchFamily="34" charset="-122"/>
                <a:ea typeface="微软雅黑" panose="020B0503020204020204" pitchFamily="34" charset="-122"/>
              </a:rPr>
              <a:t>相比于</a:t>
            </a:r>
            <a:r>
              <a:rPr lang="en-US" altLang="zh-CN" b="1" kern="0" dirty="0" smtClean="0">
                <a:latin typeface="微软雅黑" panose="020B0503020204020204" pitchFamily="34" charset="-122"/>
                <a:ea typeface="微软雅黑" panose="020B0503020204020204" pitchFamily="34" charset="-122"/>
              </a:rPr>
              <a:t>RHFCN</a:t>
            </a:r>
            <a:r>
              <a:rPr lang="zh-CN" altLang="en-US" kern="0" dirty="0" smtClean="0">
                <a:latin typeface="微软雅黑" panose="020B0503020204020204" pitchFamily="34" charset="-122"/>
                <a:ea typeface="微软雅黑" panose="020B0503020204020204" pitchFamily="34" charset="-122"/>
              </a:rPr>
              <a:t>，</a:t>
            </a:r>
            <a:r>
              <a:rPr lang="en-US" altLang="zh-CN" b="1" kern="0" dirty="0" smtClean="0">
                <a:solidFill>
                  <a:srgbClr val="FF0000"/>
                </a:solidFill>
                <a:latin typeface="微软雅黑" panose="020B0503020204020204" pitchFamily="34" charset="-122"/>
                <a:ea typeface="微软雅黑" panose="020B0503020204020204" pitchFamily="34" charset="-122"/>
              </a:rPr>
              <a:t>RHMSCN</a:t>
            </a:r>
            <a:r>
              <a:rPr lang="zh-CN" altLang="en-US" kern="0" dirty="0" smtClean="0">
                <a:latin typeface="微软雅黑" panose="020B0503020204020204" pitchFamily="34" charset="-122"/>
                <a:ea typeface="微软雅黑" panose="020B0503020204020204" pitchFamily="34" charset="-122"/>
              </a:rPr>
              <a:t>实现了</a:t>
            </a:r>
            <a:r>
              <a:rPr lang="zh-CN" altLang="en-US" b="1" kern="0" dirty="0" smtClean="0">
                <a:latin typeface="微软雅黑" panose="020B0503020204020204" pitchFamily="34" charset="-122"/>
                <a:ea typeface="微软雅黑" panose="020B0503020204020204" pitchFamily="34" charset="-122"/>
              </a:rPr>
              <a:t>：</a:t>
            </a:r>
            <a:endParaRPr lang="en-US" altLang="zh-CN" b="1" kern="0" dirty="0" smtClean="0">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zh-CN" altLang="en-US" kern="0" dirty="0" smtClean="0">
                <a:latin typeface="微软雅黑" panose="020B0503020204020204" pitchFamily="34" charset="-122"/>
                <a:ea typeface="微软雅黑" panose="020B0503020204020204" pitchFamily="34" charset="-122"/>
              </a:rPr>
              <a:t> 准确率无明显衰减</a:t>
            </a:r>
            <a:endParaRPr lang="en-US" altLang="zh-CN" kern="0" dirty="0" smtClean="0">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en-US" altLang="zh-CN" kern="0" dirty="0" smtClean="0">
                <a:latin typeface="微软雅黑" panose="020B0503020204020204" pitchFamily="34" charset="-122"/>
                <a:ea typeface="微软雅黑" panose="020B0503020204020204" pitchFamily="34" charset="-122"/>
              </a:rPr>
              <a:t> </a:t>
            </a:r>
            <a:r>
              <a:rPr lang="zh-CN" altLang="en-US" b="1" kern="0" dirty="0" smtClean="0">
                <a:latin typeface="微软雅黑" panose="020B0503020204020204" pitchFamily="34" charset="-122"/>
                <a:ea typeface="微软雅黑" panose="020B0503020204020204" pitchFamily="34" charset="-122"/>
              </a:rPr>
              <a:t>模型大小</a:t>
            </a:r>
            <a:r>
              <a:rPr lang="zh-CN" altLang="en-US" kern="0" dirty="0" smtClean="0">
                <a:latin typeface="微软雅黑" panose="020B0503020204020204" pitchFamily="34" charset="-122"/>
                <a:ea typeface="微软雅黑" panose="020B0503020204020204" pitchFamily="34" charset="-122"/>
              </a:rPr>
              <a:t>减少</a:t>
            </a:r>
            <a:r>
              <a:rPr lang="en-US" altLang="zh-CN" kern="0" dirty="0" smtClean="0">
                <a:solidFill>
                  <a:srgbClr val="FF0000"/>
                </a:solidFill>
                <a:latin typeface="微软雅黑" panose="020B0503020204020204" pitchFamily="34" charset="-122"/>
                <a:ea typeface="微软雅黑" panose="020B0503020204020204" pitchFamily="34" charset="-122"/>
              </a:rPr>
              <a:t>97%</a:t>
            </a:r>
            <a:r>
              <a:rPr lang="zh-CN" altLang="en-US" kern="0" dirty="0" smtClean="0">
                <a:latin typeface="微软雅黑" panose="020B0503020204020204" pitchFamily="34" charset="-122"/>
                <a:ea typeface="微软雅黑" panose="020B0503020204020204" pitchFamily="34" charset="-122"/>
              </a:rPr>
              <a:t>以上</a:t>
            </a:r>
            <a:endParaRPr lang="en-US" altLang="zh-CN" kern="0" dirty="0" smtClean="0">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en-US" altLang="zh-CN" kern="0" dirty="0">
                <a:latin typeface="微软雅黑" panose="020B0503020204020204" pitchFamily="34" charset="-122"/>
                <a:ea typeface="微软雅黑" panose="020B0503020204020204" pitchFamily="34" charset="-122"/>
              </a:rPr>
              <a:t> </a:t>
            </a:r>
            <a:r>
              <a:rPr lang="zh-CN" altLang="en-US" b="1" kern="0" dirty="0" smtClean="0">
                <a:latin typeface="微软雅黑" panose="020B0503020204020204" pitchFamily="34" charset="-122"/>
                <a:ea typeface="微软雅黑" panose="020B0503020204020204" pitchFamily="34" charset="-122"/>
              </a:rPr>
              <a:t>参数个数</a:t>
            </a:r>
            <a:r>
              <a:rPr lang="zh-CN" altLang="en-US" kern="0" dirty="0" smtClean="0">
                <a:latin typeface="微软雅黑" panose="020B0503020204020204" pitchFamily="34" charset="-122"/>
                <a:ea typeface="微软雅黑" panose="020B0503020204020204" pitchFamily="34" charset="-122"/>
              </a:rPr>
              <a:t>减少</a:t>
            </a:r>
            <a:r>
              <a:rPr lang="en-US" altLang="zh-CN" kern="0" dirty="0" smtClean="0">
                <a:solidFill>
                  <a:srgbClr val="FF0000"/>
                </a:solidFill>
                <a:latin typeface="微软雅黑" panose="020B0503020204020204" pitchFamily="34" charset="-122"/>
                <a:ea typeface="微软雅黑" panose="020B0503020204020204" pitchFamily="34" charset="-122"/>
              </a:rPr>
              <a:t>66%</a:t>
            </a:r>
            <a:r>
              <a:rPr lang="zh-CN" altLang="en-US" kern="0" dirty="0" smtClean="0">
                <a:latin typeface="微软雅黑" panose="020B0503020204020204" pitchFamily="34" charset="-122"/>
                <a:ea typeface="微软雅黑" panose="020B0503020204020204" pitchFamily="34" charset="-122"/>
              </a:rPr>
              <a:t>以上</a:t>
            </a:r>
            <a:endParaRPr lang="en-US" altLang="zh-CN" kern="0" dirty="0" smtClean="0">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en-US" altLang="zh-CN" kern="0" dirty="0">
                <a:latin typeface="微软雅黑" panose="020B0503020204020204" pitchFamily="34" charset="-122"/>
                <a:ea typeface="微软雅黑" panose="020B0503020204020204" pitchFamily="34" charset="-122"/>
              </a:rPr>
              <a:t> </a:t>
            </a:r>
            <a:r>
              <a:rPr lang="zh-CN" altLang="en-US" b="1" kern="0" dirty="0" smtClean="0">
                <a:latin typeface="微软雅黑" panose="020B0503020204020204" pitchFamily="34" charset="-122"/>
                <a:ea typeface="微软雅黑" panose="020B0503020204020204" pitchFamily="34" charset="-122"/>
              </a:rPr>
              <a:t>占用显存</a:t>
            </a:r>
            <a:r>
              <a:rPr lang="zh-CN" altLang="en-US" kern="0" dirty="0" smtClean="0">
                <a:latin typeface="微软雅黑" panose="020B0503020204020204" pitchFamily="34" charset="-122"/>
                <a:ea typeface="微软雅黑" panose="020B0503020204020204" pitchFamily="34" charset="-122"/>
              </a:rPr>
              <a:t>减少</a:t>
            </a:r>
            <a:r>
              <a:rPr lang="en-US" altLang="zh-CN" kern="0" dirty="0" smtClean="0">
                <a:solidFill>
                  <a:srgbClr val="FF0000"/>
                </a:solidFill>
                <a:latin typeface="微软雅黑" panose="020B0503020204020204" pitchFamily="34" charset="-122"/>
                <a:ea typeface="微软雅黑" panose="020B0503020204020204" pitchFamily="34" charset="-122"/>
              </a:rPr>
              <a:t>40%</a:t>
            </a:r>
            <a:r>
              <a:rPr lang="zh-CN" altLang="en-US" kern="0" dirty="0" smtClean="0">
                <a:latin typeface="微软雅黑" panose="020B0503020204020204" pitchFamily="34" charset="-122"/>
                <a:ea typeface="微软雅黑" panose="020B0503020204020204" pitchFamily="34" charset="-122"/>
              </a:rPr>
              <a:t>左右</a:t>
            </a:r>
          </a:p>
        </p:txBody>
      </p:sp>
    </p:spTree>
    <p:extLst>
      <p:ext uri="{BB962C8B-B14F-4D97-AF65-F5344CB8AC3E}">
        <p14:creationId xmlns:p14="http://schemas.microsoft.com/office/powerpoint/2010/main" val="214605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29</a:t>
            </a:fld>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807175966"/>
              </p:ext>
            </p:extLst>
          </p:nvPr>
        </p:nvGraphicFramePr>
        <p:xfrm>
          <a:off x="14714" y="1437233"/>
          <a:ext cx="9096820" cy="4600080"/>
        </p:xfrm>
        <a:graphic>
          <a:graphicData uri="http://schemas.openxmlformats.org/drawingml/2006/table">
            <a:tbl>
              <a:tblPr firstRow="1" bandRow="1">
                <a:tableStyleId>{5C22544A-7EE6-4342-B048-85BDC9FD1C3A}</a:tableStyleId>
              </a:tblPr>
              <a:tblGrid>
                <a:gridCol w="934604"/>
                <a:gridCol w="648000"/>
                <a:gridCol w="1260000"/>
                <a:gridCol w="900000"/>
                <a:gridCol w="1008000"/>
                <a:gridCol w="1008000"/>
                <a:gridCol w="1008000"/>
                <a:gridCol w="1070216"/>
                <a:gridCol w="1260000"/>
              </a:tblGrid>
              <a:tr h="370840">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比特率</a:t>
                      </a:r>
                      <a:endPar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SPR</a:t>
                      </a:r>
                      <a:endParaRPr lang="zh-CN" altLang="en-US" i="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i="0"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隐写速率 </a:t>
                      </a:r>
                      <a:r>
                        <a:rPr lang="en-US" altLang="zh-CN" i="0"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(bps)</a:t>
                      </a:r>
                      <a:endParaRPr lang="zh-CN" altLang="en-US" i="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i="0"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相对</a:t>
                      </a:r>
                      <a:endParaRPr lang="en-US" altLang="zh-CN" i="0"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i="0"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嵌入率</a:t>
                      </a:r>
                      <a:endParaRPr lang="zh-CN" altLang="en-US" i="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ADOTP</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MDI2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MSC</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RHFCN</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RHMSCN</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128</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5721</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4.06</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70.99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71.34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92.14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95.40</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95.35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3775</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2.49</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61.01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61.93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79.06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89.65</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88.60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2794</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1.79</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57.89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57.48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69.49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82.43</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80.58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2142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1.32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55.09</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64.34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77.80</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76.55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1580</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0.96</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53.86</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51.81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59.97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mj-lt"/>
                        </a:rPr>
                        <a:t>74.50</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70.97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rowSpan="5">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320</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11846</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10.51</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73.41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79.95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96.31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rPr>
                        <a:t>99.95</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99.95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7865</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61.73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66.77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84.01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97.01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97.10</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5882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4.34</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59.25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61.84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75.54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96.54</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96.32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4682</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3.33</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55.77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58.86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70.22</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93.22</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92.72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vMerge="1">
                  <a:txBody>
                    <a:bodyP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3893</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2.87</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54.47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56.34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66.44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mj-lt"/>
                        </a:rPr>
                        <a:t>90.75</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90.44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标题 2"/>
          <p:cNvSpPr>
            <a:spLocks noGrp="1"/>
          </p:cNvSpPr>
          <p:nvPr>
            <p:ph type="title"/>
          </p:nvPr>
        </p:nvSpPr>
        <p:spPr>
          <a:xfrm>
            <a:off x="15353" y="0"/>
            <a:ext cx="9128649" cy="750888"/>
          </a:xfrm>
        </p:spPr>
        <p:txBody>
          <a:bodyPr/>
          <a:lstStyle/>
          <a:p>
            <a:pPr>
              <a:spcBef>
                <a:spcPts val="0"/>
              </a:spcBef>
              <a:buClr>
                <a:schemeClr val="tx1"/>
              </a:buClr>
            </a:pPr>
            <a:r>
              <a:rPr lang="en-US" altLang="zh-CN" sz="3200" dirty="0" smtClean="0">
                <a:solidFill>
                  <a:schemeClr val="tx1"/>
                </a:solidFill>
              </a:rPr>
              <a:t>MP3</a:t>
            </a:r>
            <a:r>
              <a:rPr lang="zh-CN" altLang="en-US" sz="3200" dirty="0" smtClean="0">
                <a:solidFill>
                  <a:schemeClr val="tx1"/>
                </a:solidFill>
              </a:rPr>
              <a:t>音频隐写分析算法性能评估</a:t>
            </a:r>
            <a:endParaRPr lang="zh-CN" altLang="en-US" sz="3200" dirty="0">
              <a:solidFill>
                <a:schemeClr val="tx1"/>
              </a:solidFill>
            </a:endParaRPr>
          </a:p>
        </p:txBody>
      </p:sp>
      <p:sp>
        <p:nvSpPr>
          <p:cNvPr id="9" name="文本框 8"/>
          <p:cNvSpPr txBox="1"/>
          <p:nvPr/>
        </p:nvSpPr>
        <p:spPr>
          <a:xfrm>
            <a:off x="35496" y="908720"/>
            <a:ext cx="8280920"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隐写算法与隐写负载率</a:t>
            </a:r>
            <a:r>
              <a:rPr lang="zh-CN" altLang="en-US" sz="2200" dirty="0" smtClean="0">
                <a:latin typeface="微软雅黑" panose="020B0503020204020204" pitchFamily="34" charset="-122"/>
                <a:ea typeface="微软雅黑" panose="020B0503020204020204" pitchFamily="34" charset="-122"/>
                <a:sym typeface="+mn-ea"/>
              </a:rPr>
              <a:t>已知 </a:t>
            </a:r>
            <a:r>
              <a:rPr lang="en-US" altLang="zh-CN" sz="2200" dirty="0" smtClean="0">
                <a:latin typeface="微软雅黑" panose="020B0503020204020204" pitchFamily="34" charset="-122"/>
                <a:ea typeface="微软雅黑" panose="020B0503020204020204" pitchFamily="34" charset="-122"/>
                <a:sym typeface="+mn-ea"/>
              </a:rPr>
              <a:t>(</a:t>
            </a:r>
            <a:r>
              <a:rPr lang="en-US" altLang="zh-CN" sz="2200" b="1" dirty="0" smtClean="0">
                <a:latin typeface="微软雅黑" panose="020B0503020204020204" pitchFamily="34" charset="-122"/>
                <a:ea typeface="微软雅黑" panose="020B0503020204020204" pitchFamily="34" charset="-122"/>
                <a:sym typeface="+mn-ea"/>
              </a:rPr>
              <a:t>EECS</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7600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 xmlns:a16="http://schemas.microsoft.com/office/drawing/2014/main" id="{12C48385-D08A-4735-B760-99C4A114BBCF}"/>
              </a:ext>
            </a:extLst>
          </p:cNvPr>
          <p:cNvPicPr>
            <a:picLocks noChangeAspect="1"/>
          </p:cNvPicPr>
          <p:nvPr/>
        </p:nvPicPr>
        <p:blipFill>
          <a:blip r:embed="rId3" cstate="print"/>
          <a:stretch>
            <a:fillRect/>
          </a:stretch>
        </p:blipFill>
        <p:spPr>
          <a:xfrm>
            <a:off x="3356485" y="4461803"/>
            <a:ext cx="848578" cy="813086"/>
          </a:xfrm>
          <a:prstGeom prst="rect">
            <a:avLst/>
          </a:prstGeom>
        </p:spPr>
      </p:pic>
      <p:pic>
        <p:nvPicPr>
          <p:cNvPr id="37" name="图片 36">
            <a:extLst>
              <a:ext uri="{FF2B5EF4-FFF2-40B4-BE49-F238E27FC236}">
                <a16:creationId xmlns="" xmlns:a16="http://schemas.microsoft.com/office/drawing/2014/main" id="{F09E4C7E-A300-4621-A544-08239073A1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387" t="6758" r="66298" b="76570"/>
          <a:stretch/>
        </p:blipFill>
        <p:spPr>
          <a:xfrm flipH="1">
            <a:off x="1265113" y="4501876"/>
            <a:ext cx="832304" cy="851078"/>
          </a:xfrm>
          <a:prstGeom prst="rect">
            <a:avLst/>
          </a:prstGeom>
        </p:spPr>
      </p:pic>
      <p:pic>
        <p:nvPicPr>
          <p:cNvPr id="38" name="图片 37">
            <a:extLst>
              <a:ext uri="{FF2B5EF4-FFF2-40B4-BE49-F238E27FC236}">
                <a16:creationId xmlns="" xmlns:a16="http://schemas.microsoft.com/office/drawing/2014/main" id="{B06E2D54-DF9A-4013-A9DA-D562AF0F53D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3982" b="15268"/>
          <a:stretch/>
        </p:blipFill>
        <p:spPr>
          <a:xfrm>
            <a:off x="2324787" y="4467507"/>
            <a:ext cx="700328" cy="425449"/>
          </a:xfrm>
          <a:prstGeom prst="rect">
            <a:avLst/>
          </a:prstGeom>
        </p:spPr>
      </p:pic>
      <p:cxnSp>
        <p:nvCxnSpPr>
          <p:cNvPr id="39" name="直接箭头连接符 38">
            <a:extLst>
              <a:ext uri="{FF2B5EF4-FFF2-40B4-BE49-F238E27FC236}">
                <a16:creationId xmlns="" xmlns:a16="http://schemas.microsoft.com/office/drawing/2014/main" id="{C5F917B9-1BCE-4CF5-BDEA-D07E2A73B76C}"/>
              </a:ext>
            </a:extLst>
          </p:cNvPr>
          <p:cNvCxnSpPr/>
          <p:nvPr/>
        </p:nvCxnSpPr>
        <p:spPr>
          <a:xfrm>
            <a:off x="2057201" y="4933924"/>
            <a:ext cx="12544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0" name="TextBox 13">
            <a:extLst>
              <a:ext uri="{FF2B5EF4-FFF2-40B4-BE49-F238E27FC236}">
                <a16:creationId xmlns="" xmlns:a16="http://schemas.microsoft.com/office/drawing/2014/main" id="{D70E2784-6511-4A5A-8449-A1F2093D5C13}"/>
              </a:ext>
            </a:extLst>
          </p:cNvPr>
          <p:cNvSpPr txBox="1"/>
          <p:nvPr/>
        </p:nvSpPr>
        <p:spPr>
          <a:xfrm>
            <a:off x="2057201" y="4960018"/>
            <a:ext cx="123550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嵌入消息</a:t>
            </a:r>
          </a:p>
        </p:txBody>
      </p:sp>
      <p:pic>
        <p:nvPicPr>
          <p:cNvPr id="41" name="图片 40">
            <a:extLst>
              <a:ext uri="{FF2B5EF4-FFF2-40B4-BE49-F238E27FC236}">
                <a16:creationId xmlns="" xmlns:a16="http://schemas.microsoft.com/office/drawing/2014/main" id="{853B740B-7E97-4981-8EC3-81A6D22C65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60" t="27534" r="6910" b="54263"/>
          <a:stretch/>
        </p:blipFill>
        <p:spPr>
          <a:xfrm flipH="1">
            <a:off x="7480601" y="4551131"/>
            <a:ext cx="738852" cy="741681"/>
          </a:xfrm>
          <a:prstGeom prst="rect">
            <a:avLst/>
          </a:prstGeom>
        </p:spPr>
      </p:pic>
      <p:cxnSp>
        <p:nvCxnSpPr>
          <p:cNvPr id="67" name="直接箭头连接符 66">
            <a:extLst>
              <a:ext uri="{FF2B5EF4-FFF2-40B4-BE49-F238E27FC236}">
                <a16:creationId xmlns="" xmlns:a16="http://schemas.microsoft.com/office/drawing/2014/main" id="{F3B64CD6-39E4-4E2A-88D9-AFCF1E527EEF}"/>
              </a:ext>
            </a:extLst>
          </p:cNvPr>
          <p:cNvCxnSpPr/>
          <p:nvPr/>
        </p:nvCxnSpPr>
        <p:spPr>
          <a:xfrm flipV="1">
            <a:off x="4040376" y="4948739"/>
            <a:ext cx="1257187" cy="112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0" name="TextBox 34">
            <a:extLst>
              <a:ext uri="{FF2B5EF4-FFF2-40B4-BE49-F238E27FC236}">
                <a16:creationId xmlns="" xmlns:a16="http://schemas.microsoft.com/office/drawing/2014/main" id="{A7D70F72-DC4A-44B4-BF01-6D82F557EE91}"/>
              </a:ext>
            </a:extLst>
          </p:cNvPr>
          <p:cNvSpPr txBox="1"/>
          <p:nvPr/>
        </p:nvSpPr>
        <p:spPr>
          <a:xfrm>
            <a:off x="4231003" y="4960018"/>
            <a:ext cx="106655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传输</a:t>
            </a:r>
          </a:p>
        </p:txBody>
      </p:sp>
      <p:cxnSp>
        <p:nvCxnSpPr>
          <p:cNvPr id="71" name="直接箭头连接符 70">
            <a:extLst>
              <a:ext uri="{FF2B5EF4-FFF2-40B4-BE49-F238E27FC236}">
                <a16:creationId xmlns="" xmlns:a16="http://schemas.microsoft.com/office/drawing/2014/main" id="{68E1781C-72F2-47E8-9B3D-988A4FE6D389}"/>
              </a:ext>
            </a:extLst>
          </p:cNvPr>
          <p:cNvCxnSpPr/>
          <p:nvPr/>
        </p:nvCxnSpPr>
        <p:spPr>
          <a:xfrm>
            <a:off x="6311655" y="4933924"/>
            <a:ext cx="103548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5" name="TextBox 46">
            <a:extLst>
              <a:ext uri="{FF2B5EF4-FFF2-40B4-BE49-F238E27FC236}">
                <a16:creationId xmlns="" xmlns:a16="http://schemas.microsoft.com/office/drawing/2014/main" id="{87162C2E-80FD-4BB7-90F4-26E0DC840CD7}"/>
              </a:ext>
            </a:extLst>
          </p:cNvPr>
          <p:cNvSpPr txBox="1"/>
          <p:nvPr/>
        </p:nvSpPr>
        <p:spPr>
          <a:xfrm>
            <a:off x="6241162" y="4960018"/>
            <a:ext cx="123550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提取消息</a:t>
            </a:r>
          </a:p>
        </p:txBody>
      </p:sp>
      <p:sp>
        <p:nvSpPr>
          <p:cNvPr id="76" name="矩形 75">
            <a:extLst>
              <a:ext uri="{FF2B5EF4-FFF2-40B4-BE49-F238E27FC236}">
                <a16:creationId xmlns="" xmlns:a16="http://schemas.microsoft.com/office/drawing/2014/main" id="{2DA3C662-7BCD-4FB4-86B0-241EB192D67B}"/>
              </a:ext>
            </a:extLst>
          </p:cNvPr>
          <p:cNvSpPr/>
          <p:nvPr/>
        </p:nvSpPr>
        <p:spPr>
          <a:xfrm>
            <a:off x="3755318" y="5341712"/>
            <a:ext cx="899492"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Stego?</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7" name="矩形 76">
            <a:extLst>
              <a:ext uri="{FF2B5EF4-FFF2-40B4-BE49-F238E27FC236}">
                <a16:creationId xmlns="" xmlns:a16="http://schemas.microsoft.com/office/drawing/2014/main" id="{5AACE618-F715-4D54-8F6D-4F144F1B7757}"/>
              </a:ext>
            </a:extLst>
          </p:cNvPr>
          <p:cNvSpPr/>
          <p:nvPr/>
        </p:nvSpPr>
        <p:spPr>
          <a:xfrm>
            <a:off x="4807507" y="5341712"/>
            <a:ext cx="1069525" cy="40011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2000" b="1" dirty="0">
                <a:ln w="11430"/>
                <a:solidFill>
                  <a:srgbClr val="92D050"/>
                </a:solidFill>
                <a:effectLst>
                  <a:outerShdw blurRad="50800" dist="39000" dir="5460000" algn="tl">
                    <a:srgbClr val="000000">
                      <a:alpha val="38000"/>
                    </a:srgbClr>
                  </a:outerShdw>
                </a:effectLst>
              </a:rPr>
              <a:t>Cover?</a:t>
            </a:r>
            <a:endParaRPr lang="zh-CN" altLang="en-US" sz="2000" b="1" dirty="0">
              <a:ln w="11430"/>
              <a:solidFill>
                <a:srgbClr val="92D050"/>
              </a:solidFill>
              <a:effectLst>
                <a:outerShdw blurRad="50800" dist="39000" dir="5460000" algn="tl">
                  <a:srgbClr val="000000">
                    <a:alpha val="38000"/>
                  </a:srgbClr>
                </a:outerShdw>
              </a:effectLst>
            </a:endParaRPr>
          </a:p>
        </p:txBody>
      </p:sp>
      <p:pic>
        <p:nvPicPr>
          <p:cNvPr id="78" name="图片 77">
            <a:extLst>
              <a:ext uri="{FF2B5EF4-FFF2-40B4-BE49-F238E27FC236}">
                <a16:creationId xmlns="" xmlns:a16="http://schemas.microsoft.com/office/drawing/2014/main" id="{B268EC81-16B0-4718-BE15-6450870155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032" t="4955" r="15681" b="76912"/>
          <a:stretch/>
        </p:blipFill>
        <p:spPr>
          <a:xfrm>
            <a:off x="4421824" y="5751072"/>
            <a:ext cx="662090" cy="846280"/>
          </a:xfrm>
          <a:prstGeom prst="rect">
            <a:avLst/>
          </a:prstGeom>
        </p:spPr>
      </p:pic>
      <p:cxnSp>
        <p:nvCxnSpPr>
          <p:cNvPr id="79" name="直接箭头连接符 78">
            <a:extLst>
              <a:ext uri="{FF2B5EF4-FFF2-40B4-BE49-F238E27FC236}">
                <a16:creationId xmlns="" xmlns:a16="http://schemas.microsoft.com/office/drawing/2014/main" id="{6E50F466-6E22-4877-A9F9-B0D71D433F5B}"/>
              </a:ext>
            </a:extLst>
          </p:cNvPr>
          <p:cNvCxnSpPr>
            <a:cxnSpLocks/>
          </p:cNvCxnSpPr>
          <p:nvPr/>
        </p:nvCxnSpPr>
        <p:spPr>
          <a:xfrm>
            <a:off x="4752869" y="5373184"/>
            <a:ext cx="0" cy="3686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 xmlns:a16="http://schemas.microsoft.com/office/drawing/2014/main" id="{2076F218-1CFC-4977-B2ED-FEE9C9085355}"/>
              </a:ext>
            </a:extLst>
          </p:cNvPr>
          <p:cNvPicPr>
            <a:picLocks noChangeAspect="1"/>
          </p:cNvPicPr>
          <p:nvPr/>
        </p:nvPicPr>
        <p:blipFill>
          <a:blip r:embed="rId3" cstate="print"/>
          <a:stretch>
            <a:fillRect/>
          </a:stretch>
        </p:blipFill>
        <p:spPr>
          <a:xfrm>
            <a:off x="5380365" y="4461803"/>
            <a:ext cx="848578" cy="813086"/>
          </a:xfrm>
          <a:prstGeom prst="rect">
            <a:avLst/>
          </a:prstGeom>
        </p:spPr>
      </p:pic>
      <p:pic>
        <p:nvPicPr>
          <p:cNvPr id="81" name="图片 80">
            <a:extLst>
              <a:ext uri="{FF2B5EF4-FFF2-40B4-BE49-F238E27FC236}">
                <a16:creationId xmlns="" xmlns:a16="http://schemas.microsoft.com/office/drawing/2014/main" id="{7C56CB04-5790-4167-A6A8-CE4BDC2569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7118" y="4335780"/>
            <a:ext cx="753616" cy="552279"/>
          </a:xfrm>
          <a:prstGeom prst="rect">
            <a:avLst/>
          </a:prstGeom>
        </p:spPr>
      </p:pic>
      <p:pic>
        <p:nvPicPr>
          <p:cNvPr id="83" name="Picture 2" descr="https://ss1.baidu.com/6ONXsjip0QIZ8tyhnq/it/u=1088368498,338938590&amp;fm=58&amp;s=FEC6CF1EB7E159035C7DBCD600005035&amp;bpow=121&amp;bpoh=7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4678" y="1651212"/>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https://ss0.baidu.com/6ONWsjip0QIZ8tyhnq/it/u=3235144842,3462991059&amp;fm=58&amp;s=3FD3CF16CD20CA135AFE96FC0300903D&amp;bpow=121&amp;bpoh=7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66467" y="2355558"/>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s://ss1.baidu.com/6ONXsjip0QIZ8tyhnq/it/u=2847717430,1606509281&amp;fm=58&amp;s=0272C8328CA07D0147EC71C6000030B0&amp;bpow=121&amp;bpoh=7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31540" y="3102947"/>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https://ss1.baidu.com/6ONXsjip0QIZ8tyhnq/it/u=854054962,3638170049&amp;fm=58&amp;s=88A7C712CC266C1146AE34580300E0EA&amp;bpow=121&amp;bpoh=7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85121" y="3616268"/>
            <a:ext cx="748034" cy="463657"/>
          </a:xfrm>
          <a:prstGeom prst="rect">
            <a:avLst/>
          </a:prstGeom>
          <a:noFill/>
          <a:extLst>
            <a:ext uri="{909E8E84-426E-40DD-AFC4-6F175D3DCCD1}">
              <a14:hiddenFill xmlns:a14="http://schemas.microsoft.com/office/drawing/2010/main">
                <a:solidFill>
                  <a:srgbClr val="FFFFFF"/>
                </a:solidFill>
              </a14:hiddenFill>
            </a:ext>
          </a:extLst>
        </p:spPr>
      </p:pic>
      <p:pic>
        <p:nvPicPr>
          <p:cNvPr id="87" name="图片 86"/>
          <p:cNvPicPr>
            <a:picLocks noChangeAspect="1"/>
          </p:cNvPicPr>
          <p:nvPr/>
        </p:nvPicPr>
        <p:blipFill>
          <a:blip r:embed="rId11" cstate="print"/>
          <a:stretch>
            <a:fillRect/>
          </a:stretch>
        </p:blipFill>
        <p:spPr>
          <a:xfrm>
            <a:off x="4992338" y="1431727"/>
            <a:ext cx="1066800" cy="523875"/>
          </a:xfrm>
          <a:prstGeom prst="rect">
            <a:avLst/>
          </a:prstGeom>
        </p:spPr>
      </p:pic>
      <p:sp>
        <p:nvSpPr>
          <p:cNvPr id="88" name="云形标注 87"/>
          <p:cNvSpPr/>
          <p:nvPr/>
        </p:nvSpPr>
        <p:spPr bwMode="auto">
          <a:xfrm>
            <a:off x="3203848" y="1124744"/>
            <a:ext cx="5713894" cy="3211034"/>
          </a:xfrm>
          <a:prstGeom prst="cloudCallou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pic>
        <p:nvPicPr>
          <p:cNvPr id="89" name="图片 88"/>
          <p:cNvPicPr>
            <a:picLocks noChangeAspect="1"/>
          </p:cNvPicPr>
          <p:nvPr/>
        </p:nvPicPr>
        <p:blipFill>
          <a:blip r:embed="rId12" cstate="print"/>
          <a:stretch>
            <a:fillRect/>
          </a:stretch>
        </p:blipFill>
        <p:spPr>
          <a:xfrm>
            <a:off x="4859506" y="3140012"/>
            <a:ext cx="1352550" cy="361950"/>
          </a:xfrm>
          <a:prstGeom prst="rect">
            <a:avLst/>
          </a:prstGeom>
        </p:spPr>
      </p:pic>
      <p:pic>
        <p:nvPicPr>
          <p:cNvPr id="91" name="图片 90"/>
          <p:cNvPicPr>
            <a:picLocks noChangeAspect="1"/>
          </p:cNvPicPr>
          <p:nvPr/>
        </p:nvPicPr>
        <p:blipFill>
          <a:blip r:embed="rId13" cstate="print"/>
          <a:stretch>
            <a:fillRect/>
          </a:stretch>
        </p:blipFill>
        <p:spPr>
          <a:xfrm>
            <a:off x="4994093" y="2059885"/>
            <a:ext cx="1104900" cy="352425"/>
          </a:xfrm>
          <a:prstGeom prst="rect">
            <a:avLst/>
          </a:prstGeom>
        </p:spPr>
      </p:pic>
      <p:pic>
        <p:nvPicPr>
          <p:cNvPr id="92" name="图片 91"/>
          <p:cNvPicPr>
            <a:picLocks noChangeAspect="1"/>
          </p:cNvPicPr>
          <p:nvPr/>
        </p:nvPicPr>
        <p:blipFill>
          <a:blip r:embed="rId14" cstate="print"/>
          <a:stretch>
            <a:fillRect/>
          </a:stretch>
        </p:blipFill>
        <p:spPr>
          <a:xfrm>
            <a:off x="5316133" y="2559293"/>
            <a:ext cx="1990725" cy="419100"/>
          </a:xfrm>
          <a:prstGeom prst="rect">
            <a:avLst/>
          </a:prstGeom>
        </p:spPr>
      </p:pic>
      <p:sp>
        <p:nvSpPr>
          <p:cNvPr id="94" name="矩形 93">
            <a:extLst>
              <a:ext uri="{FF2B5EF4-FFF2-40B4-BE49-F238E27FC236}">
                <a16:creationId xmlns="" xmlns:a16="http://schemas.microsoft.com/office/drawing/2014/main" id="{2DA3C662-7BCD-4FB4-86B0-241EB192D67B}"/>
              </a:ext>
            </a:extLst>
          </p:cNvPr>
          <p:cNvSpPr/>
          <p:nvPr/>
        </p:nvSpPr>
        <p:spPr>
          <a:xfrm>
            <a:off x="408573" y="3725592"/>
            <a:ext cx="1723570" cy="707886"/>
          </a:xfrm>
          <a:prstGeom prst="rect">
            <a:avLst/>
          </a:prstGeom>
          <a:noFill/>
        </p:spPr>
        <p:txBody>
          <a:bodyPr wrap="square" lIns="91440" tIns="45720" rIns="91440" bIns="45720">
            <a:spAutoFit/>
          </a:bodyPr>
          <a:lstStyle/>
          <a:p>
            <a:pPr algn="ctr"/>
            <a:r>
              <a:rPr lang="en-US" altLang="zh-CN" sz="2000" b="1" dirty="0">
                <a:ln w="9525">
                  <a:solidFill>
                    <a:schemeClr val="bg1"/>
                  </a:solidFill>
                  <a:prstDash val="solid"/>
                </a:ln>
                <a:solidFill>
                  <a:srgbClr val="FF0000"/>
                </a:solidFill>
                <a:effectLst>
                  <a:outerShdw blurRad="12700" dist="38100" dir="2700000" algn="tl" rotWithShape="0">
                    <a:schemeClr val="bg1">
                      <a:lumMod val="50000"/>
                    </a:schemeClr>
                  </a:outerShdw>
                </a:effectLst>
              </a:rPr>
              <a:t>MP3? </a:t>
            </a:r>
            <a:r>
              <a:rPr lang="en-US" altLang="zh-CN" sz="2000" b="1" dirty="0">
                <a:ln w="9525">
                  <a:solidFill>
                    <a:schemeClr val="bg1"/>
                  </a:solidFill>
                  <a:prstDash val="solid"/>
                </a:ln>
                <a:effectLst>
                  <a:outerShdw blurRad="12700" dist="38100" dir="2700000" algn="tl" rotWithShape="0">
                    <a:schemeClr val="bg1">
                      <a:lumMod val="50000"/>
                    </a:schemeClr>
                  </a:outerShdw>
                </a:effectLst>
              </a:rPr>
              <a:t>WAV?</a:t>
            </a:r>
          </a:p>
          <a:p>
            <a:pPr algn="ctr"/>
            <a:r>
              <a:rPr lang="en-US" altLang="zh-CN" sz="2000" dirty="0">
                <a:ln w="0"/>
                <a:solidFill>
                  <a:schemeClr val="accent1"/>
                </a:solidFill>
                <a:effectLst>
                  <a:outerShdw blurRad="38100" dist="25400" dir="5400000" algn="ctr" rotWithShape="0">
                    <a:srgbClr val="6E747A">
                      <a:alpha val="43000"/>
                    </a:srgbClr>
                  </a:outerShdw>
                </a:effectLst>
              </a:rPr>
              <a:t>AAC?</a:t>
            </a:r>
            <a:r>
              <a:rPr lang="en-US" altLang="zh-CN" sz="2000" b="1" dirty="0">
                <a:ln w="9525">
                  <a:solidFill>
                    <a:schemeClr val="bg1"/>
                  </a:solidFill>
                  <a:prstDash val="solid"/>
                </a:ln>
                <a:effectLst>
                  <a:outerShdw blurRad="12700" dist="38100" dir="2700000" algn="tl" rotWithShape="0">
                    <a:schemeClr val="bg1">
                      <a:lumMod val="50000"/>
                    </a:schemeClr>
                  </a:outerShdw>
                </a:effectLst>
              </a:rPr>
              <a:t> </a:t>
            </a:r>
            <a:endParaRPr lang="zh-CN" altLang="en-US" sz="2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95" name="云形 94"/>
          <p:cNvSpPr/>
          <p:nvPr/>
        </p:nvSpPr>
        <p:spPr bwMode="auto">
          <a:xfrm>
            <a:off x="241178" y="3470911"/>
            <a:ext cx="2083611" cy="1110219"/>
          </a:xfrm>
          <a:prstGeom prst="cloud">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pic>
        <p:nvPicPr>
          <p:cNvPr id="2" name="图片 1"/>
          <p:cNvPicPr>
            <a:picLocks noChangeAspect="1"/>
          </p:cNvPicPr>
          <p:nvPr/>
        </p:nvPicPr>
        <p:blipFill>
          <a:blip r:embed="rId15"/>
          <a:stretch>
            <a:fillRect/>
          </a:stretch>
        </p:blipFill>
        <p:spPr>
          <a:xfrm>
            <a:off x="6311496" y="1988302"/>
            <a:ext cx="1162050" cy="304800"/>
          </a:xfrm>
          <a:prstGeom prst="rect">
            <a:avLst/>
          </a:prstGeom>
        </p:spPr>
      </p:pic>
      <p:pic>
        <p:nvPicPr>
          <p:cNvPr id="6" name="图片 5"/>
          <p:cNvPicPr>
            <a:picLocks noChangeAspect="1"/>
          </p:cNvPicPr>
          <p:nvPr/>
        </p:nvPicPr>
        <p:blipFill>
          <a:blip r:embed="rId16"/>
          <a:stretch>
            <a:fillRect/>
          </a:stretch>
        </p:blipFill>
        <p:spPr>
          <a:xfrm>
            <a:off x="7448622" y="2369080"/>
            <a:ext cx="1035484" cy="425138"/>
          </a:xfrm>
          <a:prstGeom prst="rect">
            <a:avLst/>
          </a:prstGeom>
        </p:spPr>
      </p:pic>
      <p:pic>
        <p:nvPicPr>
          <p:cNvPr id="7" name="图片 6"/>
          <p:cNvPicPr>
            <a:picLocks noChangeAspect="1"/>
          </p:cNvPicPr>
          <p:nvPr/>
        </p:nvPicPr>
        <p:blipFill>
          <a:blip r:embed="rId17"/>
          <a:stretch>
            <a:fillRect/>
          </a:stretch>
        </p:blipFill>
        <p:spPr>
          <a:xfrm>
            <a:off x="3403027" y="3212976"/>
            <a:ext cx="1257300" cy="390525"/>
          </a:xfrm>
          <a:prstGeom prst="rect">
            <a:avLst/>
          </a:prstGeom>
        </p:spPr>
      </p:pic>
      <p:sp>
        <p:nvSpPr>
          <p:cNvPr id="43" name="TextBox 34">
            <a:extLst>
              <a:ext uri="{FF2B5EF4-FFF2-40B4-BE49-F238E27FC236}">
                <a16:creationId xmlns="" xmlns:a16="http://schemas.microsoft.com/office/drawing/2014/main" id="{A7D70F72-DC4A-44B4-BF01-6D82F557EE91}"/>
              </a:ext>
            </a:extLst>
          </p:cNvPr>
          <p:cNvSpPr txBox="1"/>
          <p:nvPr/>
        </p:nvSpPr>
        <p:spPr>
          <a:xfrm>
            <a:off x="6059138" y="1419810"/>
            <a:ext cx="2364460" cy="461665"/>
          </a:xfrm>
          <a:prstGeom prst="rect">
            <a:avLst/>
          </a:prstGeom>
          <a:noFill/>
        </p:spPr>
        <p:txBody>
          <a:bodyPr wrap="square" rtlCol="0">
            <a:sp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恒参</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无损</a:t>
            </a:r>
            <a:r>
              <a:rPr lang="zh-CN" altLang="en-US" sz="2400" b="1" dirty="0">
                <a:latin typeface="微软雅黑" panose="020B0503020204020204" pitchFamily="34" charset="-122"/>
                <a:ea typeface="微软雅黑" panose="020B0503020204020204" pitchFamily="34" charset="-122"/>
              </a:rPr>
              <a:t>信道</a:t>
            </a:r>
          </a:p>
        </p:txBody>
      </p:sp>
      <p:sp>
        <p:nvSpPr>
          <p:cNvPr id="45" name="灯片编号占位符 3"/>
          <p:cNvSpPr txBox="1">
            <a:spLocks/>
          </p:cNvSpPr>
          <p:nvPr/>
        </p:nvSpPr>
        <p:spPr bwMode="auto">
          <a:xfrm>
            <a:off x="6553200" y="6245225"/>
            <a:ext cx="2133600" cy="476250"/>
          </a:xfrm>
          <a:prstGeom prst="rect">
            <a:avLst/>
          </a:prstGeom>
          <a:ln>
            <a:miter lim="800000"/>
            <a:headEnd/>
            <a:tailEnd/>
          </a:ln>
        </p:spPr>
        <p:txBody>
          <a:bodyPr vert="horz" wrap="square" lIns="91424" tIns="45712" rIns="91424" bIns="45712" numCol="1" anchor="t" anchorCtr="0" compatLnSpc="1">
            <a:prstTxWarp prst="textNoShape">
              <a:avLst/>
            </a:prstTxWarp>
          </a:bodyPr>
          <a:lstStyle/>
          <a:p>
            <a:pPr algn="r" fontAlgn="auto">
              <a:spcBef>
                <a:spcPts val="0"/>
              </a:spcBef>
              <a:spcAft>
                <a:spcPts val="0"/>
              </a:spcAft>
              <a:defRPr/>
            </a:pPr>
            <a:r>
              <a:rPr lang="en-US" altLang="zh-CN" b="1" dirty="0">
                <a:latin typeface="宋体" panose="02010600030101010101" pitchFamily="2" charset="-122"/>
              </a:rPr>
              <a:t>4</a:t>
            </a:r>
            <a:endParaRPr lang="en-US" b="1" dirty="0">
              <a:latin typeface="宋体" panose="02010600030101010101" pitchFamily="2" charset="-122"/>
            </a:endParaRPr>
          </a:p>
        </p:txBody>
      </p:sp>
      <p:sp>
        <p:nvSpPr>
          <p:cNvPr id="48"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选题背景与意义</a:t>
            </a:r>
          </a:p>
        </p:txBody>
      </p:sp>
      <p:sp>
        <p:nvSpPr>
          <p:cNvPr id="50" name="文本框 49"/>
          <p:cNvSpPr txBox="1"/>
          <p:nvPr/>
        </p:nvSpPr>
        <p:spPr>
          <a:xfrm>
            <a:off x="35496" y="909881"/>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smtClean="0">
                <a:latin typeface="微软雅黑" panose="020B0503020204020204" pitchFamily="34" charset="-122"/>
                <a:ea typeface="微软雅黑" panose="020B0503020204020204" pitchFamily="34" charset="-122"/>
                <a:sym typeface="+mn-ea"/>
              </a:rPr>
              <a:t>MP3</a:t>
            </a:r>
            <a:r>
              <a:rPr lang="zh-CN" altLang="en-US" sz="2200" dirty="0" smtClean="0">
                <a:latin typeface="微软雅黑" panose="020B0503020204020204" pitchFamily="34" charset="-122"/>
                <a:ea typeface="微软雅黑" panose="020B0503020204020204" pitchFamily="34" charset="-122"/>
                <a:sym typeface="+mn-ea"/>
              </a:rPr>
              <a:t>音频 </a:t>
            </a:r>
            <a:r>
              <a:rPr lang="en-US" altLang="zh-CN" sz="2200" dirty="0" smtClean="0">
                <a:latin typeface="微软雅黑" panose="020B0503020204020204" pitchFamily="34" charset="-122"/>
                <a:ea typeface="微软雅黑" panose="020B0503020204020204" pitchFamily="34" charset="-122"/>
                <a:sym typeface="+mn-ea"/>
              </a:rPr>
              <a:t>– </a:t>
            </a:r>
            <a:r>
              <a:rPr lang="zh-CN" altLang="en-US" sz="2200" dirty="0" smtClean="0">
                <a:solidFill>
                  <a:srgbClr val="FF0000"/>
                </a:solidFill>
                <a:latin typeface="微软雅黑" panose="020B0503020204020204" pitchFamily="34" charset="-122"/>
                <a:ea typeface="微软雅黑" panose="020B0503020204020204" pitchFamily="34" charset="-122"/>
                <a:sym typeface="+mn-ea"/>
              </a:rPr>
              <a:t>理想的隐写载体</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664" y="1602666"/>
            <a:ext cx="3257205" cy="1754326"/>
          </a:xfrm>
          <a:prstGeom prst="rect">
            <a:avLst/>
          </a:prstGeom>
        </p:spPr>
        <p:txBody>
          <a:bodyPr wrap="square" rtlCol="0">
            <a:spAutoFit/>
          </a:bodyPr>
          <a:lstStyle/>
          <a:p>
            <a:pPr marL="457200" indent="-457200">
              <a:lnSpc>
                <a:spcPct val="150000"/>
              </a:lnSpc>
              <a:buAutoNum type="arabicPeriod"/>
            </a:pPr>
            <a:r>
              <a:rPr lang="zh-CN" altLang="en-US" sz="2400" b="1" kern="0" dirty="0">
                <a:latin typeface="微软雅黑" panose="020B0503020204020204" pitchFamily="34" charset="-122"/>
                <a:ea typeface="微软雅黑" panose="020B0503020204020204" pitchFamily="34" charset="-122"/>
              </a:rPr>
              <a:t>传播范围广</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400" b="1" kern="0" dirty="0">
                <a:latin typeface="微软雅黑" panose="020B0503020204020204" pitchFamily="34" charset="-122"/>
                <a:ea typeface="微软雅黑" panose="020B0503020204020204" pitchFamily="34" charset="-122"/>
              </a:rPr>
              <a:t>隐写容量大</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400" b="1" kern="0" dirty="0">
                <a:latin typeface="微软雅黑" panose="020B0503020204020204" pitchFamily="34" charset="-122"/>
                <a:ea typeface="微软雅黑" panose="020B0503020204020204" pitchFamily="34" charset="-122"/>
              </a:rPr>
              <a:t>隐蔽通信信道丰富</a:t>
            </a:r>
          </a:p>
        </p:txBody>
      </p:sp>
    </p:spTree>
    <p:extLst>
      <p:ext uri="{BB962C8B-B14F-4D97-AF65-F5344CB8AC3E}">
        <p14:creationId xmlns:p14="http://schemas.microsoft.com/office/powerpoint/2010/main" val="3736802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30</a:t>
            </a:fld>
            <a:endParaRPr lang="en-US"/>
          </a:p>
        </p:txBody>
      </p:sp>
      <p:sp>
        <p:nvSpPr>
          <p:cNvPr id="5" name="文本框 4"/>
          <p:cNvSpPr txBox="1"/>
          <p:nvPr/>
        </p:nvSpPr>
        <p:spPr>
          <a:xfrm>
            <a:off x="35496" y="909881"/>
            <a:ext cx="8280920"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音频</a:t>
            </a:r>
            <a:r>
              <a:rPr lang="zh-CN" altLang="en-US" sz="2200" b="1" dirty="0" smtClean="0">
                <a:latin typeface="微软雅黑" panose="020B0503020204020204" pitchFamily="34" charset="-122"/>
                <a:ea typeface="微软雅黑" panose="020B0503020204020204" pitchFamily="34" charset="-122"/>
                <a:sym typeface="+mn-ea"/>
              </a:rPr>
              <a:t>盲分析</a:t>
            </a:r>
            <a:endParaRPr lang="zh-CN" altLang="en-US" sz="2200" b="1" dirty="0">
              <a:latin typeface="微软雅黑" panose="020B0503020204020204" pitchFamily="34" charset="-122"/>
              <a:ea typeface="微软雅黑" panose="020B0503020204020204" pitchFamily="34" charset="-122"/>
            </a:endParaRPr>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en-US" altLang="zh-CN" sz="3200" dirty="0" smtClean="0">
                <a:solidFill>
                  <a:schemeClr val="tx1"/>
                </a:solidFill>
              </a:rPr>
              <a:t>MP3</a:t>
            </a:r>
            <a:r>
              <a:rPr lang="zh-CN" altLang="en-US" sz="3200" dirty="0" smtClean="0">
                <a:solidFill>
                  <a:schemeClr val="tx1"/>
                </a:solidFill>
              </a:rPr>
              <a:t>音频隐写分析算法性能评估</a:t>
            </a:r>
            <a:endParaRPr lang="zh-CN" altLang="en-US" sz="3200" dirty="0">
              <a:solidFill>
                <a:schemeClr val="tx1"/>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751587142"/>
              </p:ext>
            </p:extLst>
          </p:nvPr>
        </p:nvGraphicFramePr>
        <p:xfrm>
          <a:off x="343947" y="4221088"/>
          <a:ext cx="8471457" cy="1929680"/>
        </p:xfrm>
        <a:graphic>
          <a:graphicData uri="http://schemas.openxmlformats.org/drawingml/2006/table">
            <a:tbl>
              <a:tblPr firstRow="1" bandRow="1">
                <a:tableStyleId>{5C22544A-7EE6-4342-B048-85BDC9FD1C3A}</a:tableStyleId>
              </a:tblPr>
              <a:tblGrid>
                <a:gridCol w="1332000"/>
                <a:gridCol w="793273"/>
                <a:gridCol w="793273"/>
                <a:gridCol w="793273"/>
                <a:gridCol w="793273"/>
                <a:gridCol w="793273"/>
                <a:gridCol w="793273"/>
                <a:gridCol w="793273"/>
                <a:gridCol w="793273"/>
                <a:gridCol w="793273"/>
              </a:tblGrid>
              <a:tr h="370840">
                <a:tc rowSpan="2">
                  <a:txBody>
                    <a:bodyPr/>
                    <a:lstStyle/>
                    <a:p>
                      <a:pPr algn="ctr"/>
                      <a:r>
                        <a:rPr lang="zh-CN" altLang="en-US" b="1" dirty="0" smtClean="0">
                          <a:solidFill>
                            <a:schemeClr val="tx1"/>
                          </a:solidFill>
                          <a:latin typeface="+mj-lt"/>
                        </a:rPr>
                        <a:t>测试数据集</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chemeClr val="tx1"/>
                          </a:solidFill>
                          <a:latin typeface="+mj-lt"/>
                        </a:rPr>
                        <a:t>MSC</a:t>
                      </a:r>
                      <a:endParaRPr lang="zh-CN" altLang="en-US" b="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rgbClr val="FF0000"/>
                          </a:solidFill>
                          <a:latin typeface="+mj-lt"/>
                        </a:rPr>
                        <a:t>RHFCN</a:t>
                      </a:r>
                      <a:endParaRPr lang="zh-CN" altLang="en-US" b="1" dirty="0">
                        <a:solidFill>
                          <a:srgbClr val="FF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CN" b="1" dirty="0" smtClean="0">
                          <a:solidFill>
                            <a:srgbClr val="FF0000"/>
                          </a:solidFill>
                          <a:latin typeface="+mj-lt"/>
                        </a:rPr>
                        <a:t>RHMSCN</a:t>
                      </a:r>
                      <a:endParaRPr lang="zh-CN" altLang="en-US" b="1" dirty="0">
                        <a:solidFill>
                          <a:srgbClr val="FF0000"/>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altLang="en-US"/>
                    </a:p>
                  </a:txBody>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FPR</a:t>
                      </a:r>
                      <a:endParaRPr lang="zh-CN" altLang="en-US" b="1" i="1"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FNR</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i="1" dirty="0" smtClean="0">
                          <a:solidFill>
                            <a:schemeClr val="tx1"/>
                          </a:solidFill>
                          <a:latin typeface="+mj-lt"/>
                        </a:rPr>
                        <a:t>ACC</a:t>
                      </a:r>
                      <a:endParaRPr lang="zh-CN" altLang="en-US" b="1" i="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a:txBody>
                    <a:bodyPr/>
                    <a:lstStyle/>
                    <a:p>
                      <a:pPr algn="ctr"/>
                      <a:r>
                        <a:rPr lang="en-US" altLang="zh-CN" b="0" dirty="0" smtClean="0">
                          <a:solidFill>
                            <a:schemeClr val="tx1"/>
                          </a:solidFill>
                          <a:latin typeface="+mj-lt"/>
                        </a:rPr>
                        <a:t>Dataset 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16.85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49.75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66.70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25.81</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21.77</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76.21</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31.07</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23.03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72.95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Dataset 2</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16.65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18.65</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82.53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3.53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7.46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94.51</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4.23</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10.08</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92.84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Dataset 3</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16.85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34.30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74.42</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13.15</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17.34</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smtClean="0">
                          <a:solidFill>
                            <a:schemeClr val="tx1"/>
                          </a:solidFill>
                          <a:latin typeface="+mj-lt"/>
                        </a:rPr>
                        <a:t>84.25</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13.24</a:t>
                      </a:r>
                      <a:endParaRPr lang="zh-CN" altLang="en-US"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19.83</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mj-lt"/>
                        </a:rPr>
                        <a:t>83.46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529907169"/>
              </p:ext>
            </p:extLst>
          </p:nvPr>
        </p:nvGraphicFramePr>
        <p:xfrm>
          <a:off x="727676" y="2132856"/>
          <a:ext cx="7704000" cy="1908000"/>
        </p:xfrm>
        <a:graphic>
          <a:graphicData uri="http://schemas.openxmlformats.org/drawingml/2006/table">
            <a:tbl>
              <a:tblPr firstRow="1" bandRow="1">
                <a:tableStyleId>{5C22544A-7EE6-4342-B048-85BDC9FD1C3A}</a:tableStyleId>
              </a:tblPr>
              <a:tblGrid>
                <a:gridCol w="1584000"/>
                <a:gridCol w="4500000"/>
                <a:gridCol w="1620000"/>
              </a:tblGrid>
              <a:tr h="720000">
                <a:tc>
                  <a:txBody>
                    <a:bodyPr/>
                    <a:lstStyle/>
                    <a:p>
                      <a:pPr algn="ctr"/>
                      <a:r>
                        <a:rPr lang="zh-CN" altLang="en-US" b="1" dirty="0" smtClean="0">
                          <a:solidFill>
                            <a:schemeClr val="tx1"/>
                          </a:solidFill>
                          <a:latin typeface="+mj-lt"/>
                        </a:rPr>
                        <a:t>测试数据集</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smtClean="0">
                          <a:solidFill>
                            <a:schemeClr val="tx1"/>
                          </a:solidFill>
                          <a:latin typeface="+mj-lt"/>
                        </a:rPr>
                        <a:t>说  明</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smtClean="0">
                          <a:solidFill>
                            <a:schemeClr val="tx1"/>
                          </a:solidFill>
                          <a:latin typeface="+mj-lt"/>
                        </a:rPr>
                        <a:t>数  量</a:t>
                      </a:r>
                      <a:endParaRPr lang="zh-CN" altLang="en-US" b="1"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000">
                <a:tc>
                  <a:txBody>
                    <a:bodyPr/>
                    <a:lstStyle/>
                    <a:p>
                      <a:pPr algn="ctr"/>
                      <a:r>
                        <a:rPr lang="en-US" altLang="zh-CN" b="0" dirty="0" smtClean="0">
                          <a:solidFill>
                            <a:schemeClr val="tx1"/>
                          </a:solidFill>
                          <a:latin typeface="+mj-lt"/>
                        </a:rPr>
                        <a:t>Dataset 1</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1" dirty="0" smtClean="0">
                          <a:solidFill>
                            <a:schemeClr val="tx1"/>
                          </a:solidFill>
                          <a:latin typeface="+mj-lt"/>
                        </a:rPr>
                        <a:t>EECS</a:t>
                      </a:r>
                      <a:r>
                        <a:rPr lang="en-US" altLang="zh-CN" b="0" dirty="0" smtClean="0">
                          <a:solidFill>
                            <a:schemeClr val="tx1"/>
                          </a:solidFill>
                          <a:latin typeface="+mj-lt"/>
                        </a:rPr>
                        <a:t>, 128, SPR = 2 /</a:t>
                      </a:r>
                      <a:r>
                        <a:rPr lang="en-US" altLang="zh-CN" b="0" baseline="0" dirty="0" smtClean="0">
                          <a:solidFill>
                            <a:schemeClr val="tx1"/>
                          </a:solidFill>
                          <a:latin typeface="+mj-lt"/>
                        </a:rPr>
                        <a:t> 3 / 4 / 5 / 6</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b="0" dirty="0" smtClean="0">
                          <a:solidFill>
                            <a:schemeClr val="tx1"/>
                          </a:solidFill>
                          <a:latin typeface="+mj-lt"/>
                        </a:rPr>
                        <a:t>2000</a:t>
                      </a:r>
                      <a:endParaRPr lang="zh-CN" altLang="en-US" b="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Dataset 2</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latin typeface="+mn-lt"/>
                          <a:ea typeface="+mn-ea"/>
                          <a:cs typeface="+mn-cs"/>
                        </a:rPr>
                        <a:t>HCM</a:t>
                      </a:r>
                      <a:r>
                        <a:rPr lang="en-US" altLang="zh-CN" sz="1800" b="0" kern="1200" dirty="0" smtClean="0">
                          <a:solidFill>
                            <a:schemeClr val="tx1"/>
                          </a:solidFill>
                          <a:latin typeface="+mn-lt"/>
                          <a:ea typeface="+mn-ea"/>
                          <a:cs typeface="+mn-cs"/>
                        </a:rPr>
                        <a:t>, 128, SPR = 0.1 /</a:t>
                      </a:r>
                      <a:r>
                        <a:rPr lang="en-US" altLang="zh-CN" sz="1800" b="0" kern="1200" baseline="0" dirty="0" smtClean="0">
                          <a:solidFill>
                            <a:schemeClr val="tx1"/>
                          </a:solidFill>
                          <a:latin typeface="+mn-lt"/>
                          <a:ea typeface="+mn-ea"/>
                          <a:cs typeface="+mn-cs"/>
                        </a:rPr>
                        <a:t> 0.3 / 0.5 / 0.8 / 1.0</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2000</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Dataset 3</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Dataset 1 + Dataset 2</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n-lt"/>
                          <a:ea typeface="+mn-ea"/>
                          <a:cs typeface="+mn-cs"/>
                        </a:rPr>
                        <a:t>2000</a:t>
                      </a:r>
                      <a:endParaRPr lang="zh-CN" altLang="en-US" sz="1800" b="0"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文本框 11"/>
          <p:cNvSpPr txBox="1"/>
          <p:nvPr/>
        </p:nvSpPr>
        <p:spPr>
          <a:xfrm>
            <a:off x="827584" y="1424857"/>
            <a:ext cx="1368152" cy="396583"/>
          </a:xfrm>
          <a:prstGeom prst="rect">
            <a:avLst/>
          </a:prstGeom>
        </p:spPr>
        <p:txBody>
          <a:bodyPr wrap="square" rtlCol="0">
            <a:spAutoFit/>
          </a:bodyPr>
          <a:lstStyle/>
          <a:p>
            <a:pPr>
              <a:lnSpc>
                <a:spcPct val="120000"/>
              </a:lnSpc>
              <a:spcAft>
                <a:spcPts val="600"/>
              </a:spcAft>
            </a:pPr>
            <a:r>
              <a:rPr lang="zh-CN" altLang="en-US" b="1" kern="0" dirty="0" smtClean="0">
                <a:latin typeface="微软雅黑" panose="020B0503020204020204" pitchFamily="34" charset="-122"/>
                <a:ea typeface="微软雅黑" panose="020B0503020204020204" pitchFamily="34" charset="-122"/>
              </a:rPr>
              <a:t>训练数据集</a:t>
            </a:r>
          </a:p>
        </p:txBody>
      </p:sp>
      <p:sp>
        <p:nvSpPr>
          <p:cNvPr id="13" name="文本框 12"/>
          <p:cNvSpPr txBox="1"/>
          <p:nvPr/>
        </p:nvSpPr>
        <p:spPr>
          <a:xfrm>
            <a:off x="2267744" y="1177674"/>
            <a:ext cx="4536504" cy="1338828"/>
          </a:xfrm>
          <a:prstGeom prst="rect">
            <a:avLst/>
          </a:prstGeom>
        </p:spPr>
        <p:txBody>
          <a:bodyPr wrap="square" rtlCol="0">
            <a:spAutoFit/>
          </a:bodyPr>
          <a:lstStyle/>
          <a:p>
            <a:pPr algn="ctr">
              <a:lnSpc>
                <a:spcPct val="150000"/>
              </a:lnSpc>
            </a:pPr>
            <a:r>
              <a:rPr lang="en-US" altLang="zh-CN" b="1" dirty="0"/>
              <a:t>EECS</a:t>
            </a:r>
            <a:r>
              <a:rPr lang="en-US" altLang="zh-CN" dirty="0"/>
              <a:t>, 128, SPR = 2 / 3 / 4 / 5 / </a:t>
            </a:r>
            <a:r>
              <a:rPr lang="en-US" altLang="zh-CN" dirty="0" smtClean="0"/>
              <a:t>6</a:t>
            </a:r>
          </a:p>
          <a:p>
            <a:pPr algn="ctr">
              <a:lnSpc>
                <a:spcPct val="150000"/>
              </a:lnSpc>
            </a:pPr>
            <a:r>
              <a:rPr lang="en-US" altLang="zh-CN" b="1" dirty="0"/>
              <a:t>HCM</a:t>
            </a:r>
            <a:r>
              <a:rPr lang="en-US" altLang="zh-CN" dirty="0"/>
              <a:t>, 128, SPR = 0.1 / 0.3 / 0.5 / 0.8 / 1.0</a:t>
            </a:r>
            <a:endParaRPr lang="zh-CN" altLang="en-US" dirty="0"/>
          </a:p>
          <a:p>
            <a:pPr algn="ctr">
              <a:lnSpc>
                <a:spcPct val="150000"/>
              </a:lnSpc>
            </a:pPr>
            <a:endParaRPr lang="zh-CN" altLang="en-US" dirty="0"/>
          </a:p>
        </p:txBody>
      </p:sp>
      <p:sp>
        <p:nvSpPr>
          <p:cNvPr id="14" name="文本框 13"/>
          <p:cNvSpPr txBox="1"/>
          <p:nvPr/>
        </p:nvSpPr>
        <p:spPr>
          <a:xfrm>
            <a:off x="7025934" y="1369232"/>
            <a:ext cx="1188132" cy="507831"/>
          </a:xfrm>
          <a:prstGeom prst="rect">
            <a:avLst/>
          </a:prstGeom>
        </p:spPr>
        <p:txBody>
          <a:bodyPr wrap="square" rtlCol="0">
            <a:spAutoFit/>
          </a:bodyPr>
          <a:lstStyle/>
          <a:p>
            <a:pPr algn="ctr">
              <a:lnSpc>
                <a:spcPct val="150000"/>
              </a:lnSpc>
            </a:pPr>
            <a:r>
              <a:rPr lang="en-US" altLang="zh-CN" dirty="0" smtClean="0"/>
              <a:t>10000</a:t>
            </a:r>
            <a:endParaRPr lang="zh-CN" altLang="en-US" dirty="0"/>
          </a:p>
        </p:txBody>
      </p:sp>
    </p:spTree>
    <p:extLst>
      <p:ext uri="{BB962C8B-B14F-4D97-AF65-F5344CB8AC3E}">
        <p14:creationId xmlns:p14="http://schemas.microsoft.com/office/powerpoint/2010/main" val="212677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67544" y="3913700"/>
            <a:ext cx="2771429" cy="2257143"/>
          </a:xfrm>
          <a:prstGeom prst="rect">
            <a:avLst/>
          </a:prstGeom>
        </p:spPr>
      </p:pic>
      <p:pic>
        <p:nvPicPr>
          <p:cNvPr id="7" name="图片 6"/>
          <p:cNvPicPr>
            <a:picLocks noChangeAspect="1"/>
          </p:cNvPicPr>
          <p:nvPr/>
        </p:nvPicPr>
        <p:blipFill>
          <a:blip r:embed="rId4"/>
          <a:stretch>
            <a:fillRect/>
          </a:stretch>
        </p:blipFill>
        <p:spPr>
          <a:xfrm>
            <a:off x="35496" y="905520"/>
            <a:ext cx="4484600" cy="3603600"/>
          </a:xfrm>
          <a:prstGeom prst="rect">
            <a:avLst/>
          </a:prstGeom>
        </p:spPr>
      </p:pic>
      <p:pic>
        <p:nvPicPr>
          <p:cNvPr id="5" name="图片 4"/>
          <p:cNvPicPr>
            <a:picLocks noChangeAspect="1"/>
          </p:cNvPicPr>
          <p:nvPr/>
        </p:nvPicPr>
        <p:blipFill>
          <a:blip r:embed="rId5"/>
          <a:stretch>
            <a:fillRect/>
          </a:stretch>
        </p:blipFill>
        <p:spPr>
          <a:xfrm>
            <a:off x="4003332" y="945360"/>
            <a:ext cx="4548956" cy="5796000"/>
          </a:xfrm>
          <a:prstGeom prst="rect">
            <a:avLst/>
          </a:prstGeom>
        </p:spPr>
      </p:pic>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31</a:t>
            </a:fld>
            <a:endParaRPr lang="en-US" dirty="0"/>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音频隐写分析数据集</a:t>
            </a:r>
            <a:endParaRPr lang="zh-CN" altLang="en-US" sz="3200" dirty="0">
              <a:solidFill>
                <a:schemeClr val="tx1"/>
              </a:solidFill>
            </a:endParaRPr>
          </a:p>
        </p:txBody>
      </p:sp>
      <p:sp>
        <p:nvSpPr>
          <p:cNvPr id="9" name="圆角矩形 8"/>
          <p:cNvSpPr/>
          <p:nvPr/>
        </p:nvSpPr>
        <p:spPr bwMode="auto">
          <a:xfrm>
            <a:off x="395536" y="5158860"/>
            <a:ext cx="2843437" cy="941643"/>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078107" y="4941168"/>
            <a:ext cx="4446045" cy="1159335"/>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045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32</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音频隐写分析数据集</a:t>
            </a:r>
            <a:endParaRPr lang="zh-CN" altLang="en-US" sz="3200" dirty="0">
              <a:solidFill>
                <a:schemeClr val="tx1"/>
              </a:solidFill>
            </a:endParaRPr>
          </a:p>
        </p:txBody>
      </p:sp>
      <p:pic>
        <p:nvPicPr>
          <p:cNvPr id="6" name="图片 5"/>
          <p:cNvPicPr>
            <a:picLocks noChangeAspect="1"/>
          </p:cNvPicPr>
          <p:nvPr/>
        </p:nvPicPr>
        <p:blipFill>
          <a:blip r:embed="rId3"/>
          <a:stretch>
            <a:fillRect/>
          </a:stretch>
        </p:blipFill>
        <p:spPr>
          <a:xfrm>
            <a:off x="539552" y="929502"/>
            <a:ext cx="5846285" cy="4684105"/>
          </a:xfrm>
          <a:prstGeom prst="rect">
            <a:avLst/>
          </a:prstGeom>
        </p:spPr>
      </p:pic>
      <p:pic>
        <p:nvPicPr>
          <p:cNvPr id="7" name="图片 6"/>
          <p:cNvPicPr>
            <a:picLocks noChangeAspect="1"/>
          </p:cNvPicPr>
          <p:nvPr/>
        </p:nvPicPr>
        <p:blipFill>
          <a:blip r:embed="rId4"/>
          <a:stretch>
            <a:fillRect/>
          </a:stretch>
        </p:blipFill>
        <p:spPr>
          <a:xfrm>
            <a:off x="2622226" y="1569929"/>
            <a:ext cx="6031751" cy="4684105"/>
          </a:xfrm>
          <a:prstGeom prst="rect">
            <a:avLst/>
          </a:prstGeom>
        </p:spPr>
      </p:pic>
      <p:sp>
        <p:nvSpPr>
          <p:cNvPr id="8" name="圆角矩形 7"/>
          <p:cNvSpPr/>
          <p:nvPr/>
        </p:nvSpPr>
        <p:spPr bwMode="auto">
          <a:xfrm>
            <a:off x="539552" y="842545"/>
            <a:ext cx="5846285" cy="457113"/>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714958" y="1482972"/>
            <a:ext cx="5846285" cy="457113"/>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01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33</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总结与展望</a:t>
            </a:r>
          </a:p>
        </p:txBody>
      </p:sp>
      <p:sp>
        <p:nvSpPr>
          <p:cNvPr id="6" name="文本框 5"/>
          <p:cNvSpPr txBox="1"/>
          <p:nvPr/>
        </p:nvSpPr>
        <p:spPr>
          <a:xfrm>
            <a:off x="35496" y="908720"/>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总结</a:t>
            </a:r>
            <a:endParaRPr lang="zh-CN" altLang="en-US" sz="2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5496" y="3541367"/>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展望</a:t>
            </a:r>
            <a:endParaRPr lang="zh-CN" altLang="en-US"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05880" y="3973413"/>
            <a:ext cx="8280920" cy="2123658"/>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设计</a:t>
            </a:r>
            <a:r>
              <a:rPr lang="zh-CN" altLang="en-US" sz="2200" dirty="0">
                <a:solidFill>
                  <a:srgbClr val="FF0000"/>
                </a:solidFill>
                <a:latin typeface="微软雅黑" panose="020B0503020204020204" pitchFamily="34" charset="-122"/>
                <a:ea typeface="微软雅黑" panose="020B0503020204020204" pitchFamily="34" charset="-122"/>
              </a:rPr>
              <a:t>与隐写原理结合</a:t>
            </a:r>
            <a:r>
              <a:rPr lang="zh-CN" altLang="en-US" sz="2200" dirty="0">
                <a:latin typeface="微软雅黑" panose="020B0503020204020204" pitchFamily="34" charset="-122"/>
                <a:ea typeface="微软雅黑" panose="020B0503020204020204" pitchFamily="34" charset="-122"/>
              </a:rPr>
              <a:t>更为紧密的音频隐写分析算法</a:t>
            </a:r>
            <a:endParaRPr lang="en-US" altLang="zh-CN" sz="22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提升音频隐写分析算法的</a:t>
            </a:r>
            <a:r>
              <a:rPr lang="zh-CN" altLang="en-US" sz="2200" dirty="0">
                <a:solidFill>
                  <a:srgbClr val="FF0000"/>
                </a:solidFill>
                <a:latin typeface="微软雅黑" panose="020B0503020204020204" pitchFamily="34" charset="-122"/>
                <a:ea typeface="微软雅黑" panose="020B0503020204020204" pitchFamily="34" charset="-122"/>
              </a:rPr>
              <a:t>实用性</a:t>
            </a:r>
            <a:endParaRPr lang="en-US" altLang="zh-CN" sz="2200" dirty="0">
              <a:solidFill>
                <a:srgbClr val="FF000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设计安全性更高的</a:t>
            </a:r>
            <a:r>
              <a:rPr lang="zh-CN" altLang="en-US" sz="2200" dirty="0">
                <a:solidFill>
                  <a:srgbClr val="FF0000"/>
                </a:solidFill>
                <a:latin typeface="微软雅黑" panose="020B0503020204020204" pitchFamily="34" charset="-122"/>
                <a:ea typeface="微软雅黑" panose="020B0503020204020204" pitchFamily="34" charset="-122"/>
              </a:rPr>
              <a:t>音频隐写</a:t>
            </a:r>
            <a:r>
              <a:rPr lang="zh-CN" altLang="en-US" sz="2200" dirty="0">
                <a:latin typeface="微软雅黑" panose="020B0503020204020204" pitchFamily="34" charset="-122"/>
                <a:ea typeface="微软雅黑" panose="020B0503020204020204" pitchFamily="34" charset="-122"/>
              </a:rPr>
              <a:t>算法</a:t>
            </a:r>
          </a:p>
        </p:txBody>
      </p:sp>
      <p:sp>
        <p:nvSpPr>
          <p:cNvPr id="9" name="文本框 8"/>
          <p:cNvSpPr txBox="1"/>
          <p:nvPr/>
        </p:nvSpPr>
        <p:spPr>
          <a:xfrm>
            <a:off x="405880" y="1390043"/>
            <a:ext cx="8280920" cy="2123658"/>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提出了一</a:t>
            </a:r>
            <a:r>
              <a:rPr lang="zh-CN" altLang="en-US" sz="2200" dirty="0">
                <a:latin typeface="微软雅黑" panose="020B0503020204020204" pitchFamily="34" charset="-122"/>
                <a:ea typeface="微软雅黑" panose="020B0503020204020204" pitchFamily="34" charset="-122"/>
              </a:rPr>
              <a:t>组</a:t>
            </a:r>
            <a:r>
              <a:rPr lang="zh-CN" altLang="en-US" sz="2200" dirty="0" smtClean="0">
                <a:latin typeface="微软雅黑" panose="020B0503020204020204" pitchFamily="34" charset="-122"/>
                <a:ea typeface="微软雅黑" panose="020B0503020204020204" pitchFamily="34" charset="-122"/>
              </a:rPr>
              <a:t>适用于</a:t>
            </a:r>
            <a:r>
              <a:rPr lang="en-US" altLang="zh-CN" sz="2200" dirty="0" smtClean="0">
                <a:latin typeface="微软雅黑" panose="020B0503020204020204" pitchFamily="34" charset="-122"/>
                <a:ea typeface="微软雅黑" panose="020B0503020204020204" pitchFamily="34" charset="-122"/>
              </a:rPr>
              <a:t>MP3</a:t>
            </a:r>
            <a:r>
              <a:rPr lang="zh-CN" altLang="en-US" sz="2200" dirty="0" smtClean="0">
                <a:latin typeface="微软雅黑" panose="020B0503020204020204" pitchFamily="34" charset="-122"/>
                <a:ea typeface="微软雅黑" panose="020B0503020204020204" pitchFamily="34" charset="-122"/>
              </a:rPr>
              <a:t>音频</a:t>
            </a:r>
            <a:r>
              <a:rPr lang="zh-CN" altLang="en-US" sz="2200" dirty="0">
                <a:latin typeface="微软雅黑" panose="020B0503020204020204" pitchFamily="34" charset="-122"/>
                <a:ea typeface="微软雅黑" panose="020B0503020204020204" pitchFamily="34" charset="-122"/>
              </a:rPr>
              <a:t>隐写分析</a:t>
            </a:r>
            <a:r>
              <a:rPr lang="zh-CN" altLang="en-US" sz="2200" dirty="0" smtClean="0">
                <a:latin typeface="微软雅黑" panose="020B0503020204020204" pitchFamily="34" charset="-122"/>
                <a:ea typeface="微软雅黑" panose="020B0503020204020204" pitchFamily="34" charset="-122"/>
              </a:rPr>
              <a:t>的</a:t>
            </a:r>
            <a:r>
              <a:rPr lang="zh-CN" altLang="en-US" sz="2200" b="1" dirty="0" smtClean="0">
                <a:latin typeface="微软雅黑" panose="020B0503020204020204" pitchFamily="34" charset="-122"/>
                <a:ea typeface="微软雅黑" panose="020B0503020204020204" pitchFamily="34" charset="-122"/>
              </a:rPr>
              <a:t>通用</a:t>
            </a:r>
            <a:r>
              <a:rPr lang="zh-CN" altLang="en-US" sz="2200" dirty="0" smtClean="0">
                <a:solidFill>
                  <a:srgbClr val="FF0000"/>
                </a:solidFill>
                <a:latin typeface="微软雅黑" panose="020B0503020204020204" pitchFamily="34" charset="-122"/>
                <a:ea typeface="微软雅黑" panose="020B0503020204020204" pitchFamily="34" charset="-122"/>
              </a:rPr>
              <a:t>富高通</a:t>
            </a:r>
            <a:r>
              <a:rPr lang="zh-CN" altLang="en-US" sz="2200" dirty="0">
                <a:solidFill>
                  <a:srgbClr val="FF0000"/>
                </a:solidFill>
                <a:latin typeface="微软雅黑" panose="020B0503020204020204" pitchFamily="34" charset="-122"/>
                <a:ea typeface="微软雅黑" panose="020B0503020204020204" pitchFamily="34" charset="-122"/>
              </a:rPr>
              <a:t>滤波模型</a:t>
            </a:r>
            <a:endParaRPr lang="en-US" altLang="zh-CN" sz="2200" dirty="0">
              <a:solidFill>
                <a:srgbClr val="FF0000"/>
              </a:solidFill>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设计了三种通用</a:t>
            </a:r>
            <a:r>
              <a:rPr lang="en-US" altLang="zh-CN" sz="2200" dirty="0" smtClean="0">
                <a:latin typeface="微软雅黑" panose="020B0503020204020204" pitchFamily="34" charset="-122"/>
                <a:ea typeface="微软雅黑" panose="020B0503020204020204" pitchFamily="34" charset="-122"/>
              </a:rPr>
              <a:t>MP3</a:t>
            </a:r>
            <a:r>
              <a:rPr lang="zh-CN" altLang="en-US" sz="2200" dirty="0">
                <a:latin typeface="微软雅黑" panose="020B0503020204020204" pitchFamily="34" charset="-122"/>
                <a:ea typeface="微软雅黑" panose="020B0503020204020204" pitchFamily="34" charset="-122"/>
              </a:rPr>
              <a:t>音频</a:t>
            </a:r>
            <a:r>
              <a:rPr lang="zh-CN" altLang="en-US" sz="2200" dirty="0">
                <a:solidFill>
                  <a:srgbClr val="FF0000"/>
                </a:solidFill>
                <a:latin typeface="微软雅黑" panose="020B0503020204020204" pitchFamily="34" charset="-122"/>
                <a:ea typeface="微软雅黑" panose="020B0503020204020204" pitchFamily="34" charset="-122"/>
              </a:rPr>
              <a:t>隐写分析方法</a:t>
            </a:r>
            <a:r>
              <a:rPr lang="en-US" altLang="zh-CN" sz="2200" dirty="0">
                <a:solidFill>
                  <a:srgbClr val="FF0000"/>
                </a:solidFill>
                <a:latin typeface="微软雅黑" panose="020B0503020204020204" pitchFamily="34" charset="-122"/>
                <a:ea typeface="微软雅黑" panose="020B0503020204020204" pitchFamily="34" charset="-122"/>
              </a:rPr>
              <a:t>/</a:t>
            </a:r>
            <a:r>
              <a:rPr lang="zh-CN" altLang="en-US" sz="2200" dirty="0" smtClean="0">
                <a:solidFill>
                  <a:srgbClr val="FF0000"/>
                </a:solidFill>
                <a:latin typeface="微软雅黑" panose="020B0503020204020204" pitchFamily="34" charset="-122"/>
                <a:ea typeface="微软雅黑" panose="020B0503020204020204" pitchFamily="34" charset="-122"/>
              </a:rPr>
              <a:t>网络</a:t>
            </a:r>
            <a:endParaRPr lang="en-US" altLang="zh-CN" sz="2200" dirty="0" smtClean="0">
              <a:solidFill>
                <a:srgbClr val="FF0000"/>
              </a:solidFill>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构建了一个公共音频隐写分析</a:t>
            </a:r>
            <a:r>
              <a:rPr lang="zh-CN" altLang="en-US" sz="2200" b="1" dirty="0" smtClean="0">
                <a:latin typeface="微软雅黑" panose="020B0503020204020204" pitchFamily="34" charset="-122"/>
                <a:ea typeface="微软雅黑" panose="020B0503020204020204" pitchFamily="34" charset="-122"/>
              </a:rPr>
              <a:t>数据集</a:t>
            </a:r>
            <a:endParaRPr lang="en-US" altLang="zh-CN"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1775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391008"/>
            <a:ext cx="9144000" cy="5480521"/>
          </a:xfrm>
        </p:spPr>
        <p:txBody>
          <a:bodyPr>
            <a:noAutofit/>
          </a:bodyPr>
          <a:lstStyle/>
          <a:p>
            <a:pPr indent="-720000">
              <a:lnSpc>
                <a:spcPct val="130000"/>
              </a:lnSpc>
              <a:buNone/>
            </a:pPr>
            <a:r>
              <a:rPr lang="en-US" altLang="zh-CN" sz="1800" b="0" dirty="0">
                <a:solidFill>
                  <a:schemeClr val="tx1"/>
                </a:solidFill>
                <a:latin typeface="Times New Roman" pitchFamily="18" charset="0"/>
                <a:ea typeface="宋体" pitchFamily="2" charset="-122"/>
                <a:cs typeface="Times New Roman" pitchFamily="18" charset="0"/>
              </a:rPr>
              <a:t>[1] </a:t>
            </a:r>
            <a:r>
              <a:rPr lang="zh-CN" altLang="zh-CN" sz="1800" dirty="0">
                <a:solidFill>
                  <a:schemeClr val="tx1"/>
                </a:solidFill>
                <a:latin typeface="Times New Roman" pitchFamily="18" charset="0"/>
                <a:ea typeface="宋体" pitchFamily="2" charset="-122"/>
                <a:cs typeface="Times New Roman" pitchFamily="18" charset="0"/>
              </a:rPr>
              <a:t>王运韬</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杨坤</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易小伟</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赵险峰</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dirty="0">
                <a:solidFill>
                  <a:schemeClr val="tx1"/>
                </a:solidFill>
                <a:latin typeface="Times New Roman" pitchFamily="18" charset="0"/>
                <a:ea typeface="宋体" pitchFamily="2" charset="-122"/>
                <a:cs typeface="Times New Roman" pitchFamily="18" charset="0"/>
              </a:rPr>
              <a:t>基于块内块间相关性的</a:t>
            </a:r>
            <a:r>
              <a:rPr lang="en-US" altLang="zh-CN" sz="1800" dirty="0">
                <a:solidFill>
                  <a:schemeClr val="tx1"/>
                </a:solidFill>
                <a:latin typeface="Times New Roman" pitchFamily="18" charset="0"/>
                <a:ea typeface="宋体" pitchFamily="2" charset="-122"/>
                <a:cs typeface="Times New Roman" pitchFamily="18" charset="0"/>
              </a:rPr>
              <a:t>MP3</a:t>
            </a:r>
            <a:r>
              <a:rPr lang="zh-CN" altLang="zh-CN" sz="1800" dirty="0">
                <a:solidFill>
                  <a:schemeClr val="tx1"/>
                </a:solidFill>
                <a:latin typeface="Times New Roman" pitchFamily="18" charset="0"/>
                <a:ea typeface="宋体" pitchFamily="2" charset="-122"/>
                <a:cs typeface="Times New Roman" pitchFamily="18" charset="0"/>
              </a:rPr>
              <a:t>隐写分析特征</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第十四届全国信息隐藏暨多媒体信息安全学术大会</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中国广州</a:t>
            </a:r>
            <a:r>
              <a:rPr lang="en-US" altLang="zh-CN" sz="1800" b="0" dirty="0">
                <a:solidFill>
                  <a:schemeClr val="tx1"/>
                </a:solidFill>
                <a:latin typeface="Times New Roman" pitchFamily="18" charset="0"/>
                <a:ea typeface="宋体" pitchFamily="2" charset="-122"/>
                <a:cs typeface="Times New Roman" pitchFamily="18" charset="0"/>
              </a:rPr>
              <a:t>, 3</a:t>
            </a:r>
            <a:r>
              <a:rPr lang="zh-CN" altLang="en-US" sz="1800" b="0" dirty="0">
                <a:solidFill>
                  <a:schemeClr val="tx1"/>
                </a:solidFill>
                <a:latin typeface="Times New Roman" pitchFamily="18" charset="0"/>
                <a:ea typeface="宋体" pitchFamily="2" charset="-122"/>
                <a:cs typeface="Times New Roman" pitchFamily="18" charset="0"/>
              </a:rPr>
              <a:t>月</a:t>
            </a:r>
            <a:r>
              <a:rPr lang="en-US" altLang="zh-CN" sz="1800" b="0" dirty="0">
                <a:solidFill>
                  <a:schemeClr val="tx1"/>
                </a:solidFill>
                <a:latin typeface="Times New Roman" pitchFamily="18" charset="0"/>
                <a:ea typeface="宋体" pitchFamily="2" charset="-122"/>
                <a:cs typeface="Times New Roman" pitchFamily="18" charset="0"/>
              </a:rPr>
              <a:t>, 2018. 829-836. (</a:t>
            </a:r>
            <a:r>
              <a:rPr lang="en-US" altLang="zh-CN" sz="1800" dirty="0">
                <a:solidFill>
                  <a:schemeClr val="tx1"/>
                </a:solidFill>
                <a:latin typeface="Times New Roman" pitchFamily="18" charset="0"/>
                <a:ea typeface="宋体" pitchFamily="2" charset="-122"/>
                <a:cs typeface="Times New Roman" pitchFamily="18" charset="0"/>
              </a:rPr>
              <a:t>CIHW 2018</a:t>
            </a:r>
            <a:r>
              <a:rPr lang="en-US" altLang="zh-CN" sz="1800" b="0" dirty="0">
                <a:solidFill>
                  <a:schemeClr val="tx1"/>
                </a:solidFill>
                <a:latin typeface="Times New Roman" pitchFamily="18" charset="0"/>
                <a:ea typeface="宋体" pitchFamily="2" charset="-122"/>
                <a:cs typeface="Times New Roman" pitchFamily="18" charset="0"/>
              </a:rPr>
              <a:t>, </a:t>
            </a:r>
            <a:r>
              <a:rPr lang="zh-CN" altLang="zh-CN" sz="1800" b="0" dirty="0">
                <a:solidFill>
                  <a:schemeClr val="tx1"/>
                </a:solidFill>
                <a:latin typeface="Times New Roman" pitchFamily="18" charset="0"/>
                <a:ea typeface="宋体" pitchFamily="2" charset="-122"/>
                <a:cs typeface="Times New Roman" pitchFamily="18" charset="0"/>
              </a:rPr>
              <a:t>大会优秀论文</a:t>
            </a:r>
            <a:r>
              <a:rPr lang="en-US" altLang="zh-CN" sz="1800" b="0" dirty="0">
                <a:solidFill>
                  <a:schemeClr val="tx1"/>
                </a:solidFill>
                <a:latin typeface="Times New Roman" pitchFamily="18" charset="0"/>
                <a:ea typeface="宋体" pitchFamily="2" charset="-122"/>
                <a:cs typeface="Times New Roman" pitchFamily="18" charset="0"/>
              </a:rPr>
              <a:t>)</a:t>
            </a:r>
          </a:p>
          <a:p>
            <a:pPr lvl="0">
              <a:lnSpc>
                <a:spcPct val="130000"/>
              </a:lnSpc>
              <a:buNone/>
            </a:pPr>
            <a:r>
              <a:rPr lang="en-US" altLang="zh-CN" sz="1800" b="0" dirty="0">
                <a:solidFill>
                  <a:schemeClr val="tx1"/>
                </a:solidFill>
                <a:latin typeface="Times New Roman" pitchFamily="18" charset="0"/>
                <a:ea typeface="宋体" pitchFamily="2" charset="-122"/>
                <a:cs typeface="Times New Roman" pitchFamily="18" charset="0"/>
              </a:rPr>
              <a:t>[2] </a:t>
            </a:r>
            <a:r>
              <a:rPr lang="en-US" altLang="zh-CN" sz="1800" dirty="0">
                <a:solidFill>
                  <a:schemeClr val="tx1"/>
                </a:solidFill>
                <a:latin typeface="Times New Roman" pitchFamily="18" charset="0"/>
                <a:ea typeface="宋体" pitchFamily="2" charset="-122"/>
                <a:cs typeface="Times New Roman" pitchFamily="18" charset="0"/>
              </a:rPr>
              <a:t>Yuntao Wang</a:t>
            </a:r>
            <a:r>
              <a:rPr lang="en-US" altLang="zh-CN" sz="1800" b="0" dirty="0">
                <a:solidFill>
                  <a:schemeClr val="tx1"/>
                </a:solidFill>
                <a:latin typeface="Times New Roman" pitchFamily="18" charset="0"/>
                <a:ea typeface="宋体" pitchFamily="2" charset="-122"/>
                <a:cs typeface="Times New Roman" pitchFamily="18" charset="0"/>
              </a:rPr>
              <a:t>, Kun Yang, Xiaowei Yi, Xianfeng Zhao, and Zhoujun Xu. 2018. </a:t>
            </a:r>
            <a:r>
              <a:rPr lang="en-US" altLang="zh-CN" sz="1800" dirty="0">
                <a:solidFill>
                  <a:schemeClr val="tx1"/>
                </a:solidFill>
                <a:latin typeface="Times New Roman" pitchFamily="18" charset="0"/>
                <a:ea typeface="宋体" pitchFamily="2" charset="-122"/>
                <a:cs typeface="Times New Roman" pitchFamily="18" charset="0"/>
              </a:rPr>
              <a:t>CNN-based Steganalysis of MP3 Steganography in the Entropy Code Domain</a:t>
            </a:r>
            <a:r>
              <a:rPr lang="en-US" altLang="zh-CN" sz="1800" b="0" dirty="0">
                <a:solidFill>
                  <a:schemeClr val="tx1"/>
                </a:solidFill>
                <a:latin typeface="Times New Roman" pitchFamily="18" charset="0"/>
                <a:ea typeface="宋体" pitchFamily="2" charset="-122"/>
                <a:cs typeface="Times New Roman" pitchFamily="18" charset="0"/>
              </a:rPr>
              <a:t>. In Proceedings of the  6th ACM Workshop on Information Hiding and Multimedia Security, Innsbruck, Austria, June 20-22, 2018. 55–65. (</a:t>
            </a:r>
            <a:r>
              <a:rPr lang="en-US" altLang="zh-CN" sz="1800" dirty="0">
                <a:solidFill>
                  <a:schemeClr val="tx1"/>
                </a:solidFill>
                <a:latin typeface="Times New Roman" pitchFamily="18" charset="0"/>
                <a:ea typeface="宋体" pitchFamily="2" charset="-122"/>
                <a:cs typeface="Times New Roman" pitchFamily="18" charset="0"/>
              </a:rPr>
              <a:t>IH&amp;MMSec</a:t>
            </a:r>
            <a:r>
              <a:rPr lang="en-US" altLang="zh-CN" sz="1800" b="0" dirty="0">
                <a:solidFill>
                  <a:schemeClr val="tx1"/>
                </a:solidFill>
                <a:latin typeface="Times New Roman" pitchFamily="18" charset="0"/>
                <a:ea typeface="宋体" pitchFamily="2" charset="-122"/>
                <a:cs typeface="Times New Roman" pitchFamily="18" charset="0"/>
              </a:rPr>
              <a:t> </a:t>
            </a:r>
            <a:r>
              <a:rPr lang="en-US" altLang="zh-CN" sz="1800" dirty="0">
                <a:solidFill>
                  <a:schemeClr val="tx1"/>
                </a:solidFill>
                <a:latin typeface="Times New Roman" pitchFamily="18" charset="0"/>
                <a:ea typeface="宋体" pitchFamily="2" charset="-122"/>
                <a:cs typeface="Times New Roman" pitchFamily="18" charset="0"/>
              </a:rPr>
              <a:t>2018</a:t>
            </a:r>
            <a:r>
              <a:rPr lang="en-US" altLang="zh-CN" sz="1800" b="0" dirty="0">
                <a:solidFill>
                  <a:schemeClr val="tx1"/>
                </a:solidFill>
                <a:latin typeface="Times New Roman" pitchFamily="18" charset="0"/>
                <a:ea typeface="宋体" pitchFamily="2" charset="-122"/>
                <a:cs typeface="Times New Roman" pitchFamily="18" charset="0"/>
              </a:rPr>
              <a:t>, </a:t>
            </a:r>
            <a:r>
              <a:rPr lang="en-US" altLang="zh-CN" sz="1800" dirty="0">
                <a:solidFill>
                  <a:schemeClr val="tx1"/>
                </a:solidFill>
                <a:latin typeface="Times New Roman" pitchFamily="18" charset="0"/>
                <a:ea typeface="宋体" pitchFamily="2" charset="-122"/>
                <a:cs typeface="Times New Roman" pitchFamily="18" charset="0"/>
              </a:rPr>
              <a:t>CCF-C</a:t>
            </a:r>
            <a:r>
              <a:rPr lang="en-US" altLang="zh-CN" sz="1800" b="0" dirty="0">
                <a:solidFill>
                  <a:schemeClr val="tx1"/>
                </a:solidFill>
                <a:latin typeface="Times New Roman" pitchFamily="18" charset="0"/>
                <a:ea typeface="宋体" pitchFamily="2" charset="-122"/>
                <a:cs typeface="Times New Roman" pitchFamily="18" charset="0"/>
              </a:rPr>
              <a:t>, Best Paper Award)</a:t>
            </a:r>
          </a:p>
          <a:p>
            <a:pPr lvl="0">
              <a:lnSpc>
                <a:spcPct val="130000"/>
              </a:lnSpc>
              <a:buNone/>
            </a:pPr>
            <a:r>
              <a:rPr lang="en-US" altLang="zh-CN" sz="1800" b="0" dirty="0">
                <a:solidFill>
                  <a:schemeClr val="tx1"/>
                </a:solidFill>
                <a:latin typeface="Times New Roman" pitchFamily="18" charset="0"/>
                <a:ea typeface="宋体" pitchFamily="2" charset="-122"/>
                <a:cs typeface="Times New Roman" pitchFamily="18" charset="0"/>
              </a:rPr>
              <a:t>[3] </a:t>
            </a:r>
            <a:r>
              <a:rPr lang="en-US" altLang="zh-CN" sz="1800" dirty="0">
                <a:solidFill>
                  <a:schemeClr val="tx1"/>
                </a:solidFill>
                <a:latin typeface="Times New Roman" pitchFamily="18" charset="0"/>
                <a:ea typeface="宋体" pitchFamily="2" charset="-122"/>
                <a:cs typeface="Times New Roman" pitchFamily="18" charset="0"/>
              </a:rPr>
              <a:t>Yuntao </a:t>
            </a:r>
            <a:r>
              <a:rPr lang="en-US" altLang="zh-CN" sz="1800" dirty="0" smtClean="0">
                <a:solidFill>
                  <a:schemeClr val="tx1"/>
                </a:solidFill>
                <a:latin typeface="Times New Roman" pitchFamily="18" charset="0"/>
                <a:ea typeface="宋体" pitchFamily="2" charset="-122"/>
                <a:cs typeface="Times New Roman" pitchFamily="18" charset="0"/>
              </a:rPr>
              <a:t>Wang</a:t>
            </a:r>
            <a:r>
              <a:rPr lang="en-US" altLang="zh-CN" sz="1800" b="0" dirty="0" smtClean="0">
                <a:solidFill>
                  <a:schemeClr val="tx1"/>
                </a:solidFill>
                <a:latin typeface="Times New Roman" pitchFamily="18" charset="0"/>
                <a:ea typeface="宋体" pitchFamily="2" charset="-122"/>
                <a:cs typeface="Times New Roman" pitchFamily="18" charset="0"/>
              </a:rPr>
              <a:t>, </a:t>
            </a:r>
            <a:r>
              <a:rPr lang="en-US" altLang="zh-CN" sz="1800" b="0" dirty="0">
                <a:solidFill>
                  <a:schemeClr val="tx1"/>
                </a:solidFill>
                <a:latin typeface="Times New Roman" pitchFamily="18" charset="0"/>
                <a:ea typeface="宋体" pitchFamily="2" charset="-122"/>
                <a:cs typeface="Times New Roman" pitchFamily="18" charset="0"/>
              </a:rPr>
              <a:t>Xiaowei Yi, Xianfeng Zhao, Ante Su. </a:t>
            </a:r>
            <a:r>
              <a:rPr lang="en-US" altLang="zh-CN" sz="1800" dirty="0">
                <a:solidFill>
                  <a:schemeClr val="tx1"/>
                </a:solidFill>
                <a:latin typeface="Times New Roman" pitchFamily="18" charset="0"/>
                <a:ea typeface="宋体" pitchFamily="2" charset="-122"/>
                <a:cs typeface="Times New Roman" pitchFamily="18" charset="0"/>
              </a:rPr>
              <a:t>RHFCN: Fully CNN-based Steganalysis of MP3 with Rich High-Pass Filtering</a:t>
            </a:r>
            <a:r>
              <a:rPr lang="en-US" altLang="zh-CN" sz="1800" b="0" dirty="0">
                <a:solidFill>
                  <a:schemeClr val="tx1"/>
                </a:solidFill>
                <a:latin typeface="Times New Roman" pitchFamily="18" charset="0"/>
                <a:ea typeface="宋体" pitchFamily="2" charset="-122"/>
                <a:cs typeface="Times New Roman" pitchFamily="18" charset="0"/>
              </a:rPr>
              <a:t>[C]. Proceedings of the 44th IEEE International Conference on Acoustics, Speech and Signal Processing. Brighton, UK, May 12-17, 2019: 2627-2631. (</a:t>
            </a:r>
            <a:r>
              <a:rPr lang="en-US" altLang="zh-CN" sz="1800" dirty="0">
                <a:solidFill>
                  <a:schemeClr val="tx1"/>
                </a:solidFill>
                <a:latin typeface="Times New Roman" pitchFamily="18" charset="0"/>
                <a:ea typeface="宋体" pitchFamily="2" charset="-122"/>
                <a:cs typeface="Times New Roman" pitchFamily="18" charset="0"/>
              </a:rPr>
              <a:t>ICASSP 2019</a:t>
            </a:r>
            <a:r>
              <a:rPr lang="en-US" altLang="zh-CN" sz="1800" b="0" dirty="0">
                <a:solidFill>
                  <a:schemeClr val="tx1"/>
                </a:solidFill>
                <a:latin typeface="Times New Roman" pitchFamily="18" charset="0"/>
                <a:ea typeface="宋体" pitchFamily="2" charset="-122"/>
                <a:cs typeface="Times New Roman" pitchFamily="18" charset="0"/>
              </a:rPr>
              <a:t>, </a:t>
            </a:r>
            <a:r>
              <a:rPr lang="en-US" altLang="zh-CN" sz="1800" dirty="0">
                <a:solidFill>
                  <a:schemeClr val="tx1"/>
                </a:solidFill>
                <a:latin typeface="Times New Roman" pitchFamily="18" charset="0"/>
                <a:ea typeface="宋体" pitchFamily="2" charset="-122"/>
                <a:cs typeface="Times New Roman" pitchFamily="18" charset="0"/>
              </a:rPr>
              <a:t>CCF-B</a:t>
            </a:r>
            <a:r>
              <a:rPr lang="en-US" altLang="zh-CN" sz="1800" b="0" dirty="0">
                <a:solidFill>
                  <a:schemeClr val="tx1"/>
                </a:solidFill>
                <a:latin typeface="Times New Roman" pitchFamily="18" charset="0"/>
                <a:ea typeface="宋体" pitchFamily="2" charset="-122"/>
                <a:cs typeface="Times New Roman" pitchFamily="18" charset="0"/>
              </a:rPr>
              <a:t>)</a:t>
            </a:r>
          </a:p>
          <a:p>
            <a:pPr lvl="0">
              <a:lnSpc>
                <a:spcPct val="130000"/>
              </a:lnSpc>
              <a:buNone/>
            </a:pPr>
            <a:r>
              <a:rPr lang="en-US" altLang="zh-CN" sz="1800" b="0" dirty="0">
                <a:solidFill>
                  <a:schemeClr val="tx1"/>
                </a:solidFill>
                <a:latin typeface="Times New Roman" pitchFamily="18" charset="0"/>
                <a:ea typeface="宋体" pitchFamily="2" charset="-122"/>
                <a:cs typeface="Times New Roman" pitchFamily="18" charset="0"/>
              </a:rPr>
              <a:t>[4] </a:t>
            </a:r>
            <a:r>
              <a:rPr lang="en-US" altLang="zh-CN" sz="1800" dirty="0">
                <a:solidFill>
                  <a:schemeClr val="tx1"/>
                </a:solidFill>
                <a:latin typeface="Times New Roman" pitchFamily="18" charset="0"/>
                <a:ea typeface="宋体" pitchFamily="2" charset="-122"/>
                <a:cs typeface="Times New Roman" pitchFamily="18" charset="0"/>
              </a:rPr>
              <a:t>Yuntao Wang</a:t>
            </a:r>
            <a:r>
              <a:rPr lang="en-US" altLang="zh-CN" sz="1800" b="0" dirty="0">
                <a:solidFill>
                  <a:schemeClr val="tx1"/>
                </a:solidFill>
                <a:latin typeface="Times New Roman" pitchFamily="18" charset="0"/>
                <a:ea typeface="宋体" pitchFamily="2" charset="-122"/>
                <a:cs typeface="Times New Roman" pitchFamily="18" charset="0"/>
              </a:rPr>
              <a:t>, Xiaowei Yi, Xianfeng Zhao. </a:t>
            </a:r>
            <a:r>
              <a:rPr lang="en-US" altLang="zh-CN" sz="1800" dirty="0">
                <a:solidFill>
                  <a:schemeClr val="tx1"/>
                </a:solidFill>
                <a:latin typeface="Times New Roman" pitchFamily="18" charset="0"/>
                <a:ea typeface="宋体" pitchFamily="2" charset="-122"/>
                <a:cs typeface="Times New Roman" pitchFamily="18" charset="0"/>
              </a:rPr>
              <a:t>MP3 Steganalysis Based on Joint Point-wise and Block-wise Correlations</a:t>
            </a:r>
            <a:r>
              <a:rPr lang="en-US" altLang="zh-CN" sz="1800" b="0" dirty="0">
                <a:solidFill>
                  <a:schemeClr val="tx1"/>
                </a:solidFill>
                <a:latin typeface="Times New Roman" pitchFamily="18" charset="0"/>
                <a:ea typeface="宋体" pitchFamily="2" charset="-122"/>
                <a:cs typeface="Times New Roman" pitchFamily="18" charset="0"/>
              </a:rPr>
              <a:t> (</a:t>
            </a:r>
            <a:r>
              <a:rPr lang="en-US" altLang="zh-CN" sz="1800" dirty="0">
                <a:solidFill>
                  <a:schemeClr val="tx1"/>
                </a:solidFill>
                <a:latin typeface="Times New Roman" pitchFamily="18" charset="0"/>
                <a:ea typeface="宋体" pitchFamily="2" charset="-122"/>
                <a:cs typeface="Times New Roman" pitchFamily="18" charset="0"/>
              </a:rPr>
              <a:t>Information Sciences</a:t>
            </a:r>
            <a:r>
              <a:rPr lang="en-US" altLang="zh-CN" sz="1800" b="0" dirty="0">
                <a:solidFill>
                  <a:schemeClr val="tx1"/>
                </a:solidFill>
                <a:latin typeface="Times New Roman" pitchFamily="18" charset="0"/>
                <a:ea typeface="宋体" pitchFamily="2" charset="-122"/>
                <a:cs typeface="Times New Roman" pitchFamily="18" charset="0"/>
              </a:rPr>
              <a:t>, </a:t>
            </a:r>
            <a:r>
              <a:rPr lang="zh-CN" altLang="en-US" sz="1800" b="0" dirty="0">
                <a:solidFill>
                  <a:schemeClr val="tx1"/>
                </a:solidFill>
                <a:latin typeface="Times New Roman" pitchFamily="18" charset="0"/>
                <a:ea typeface="宋体" pitchFamily="2" charset="-122"/>
                <a:cs typeface="Times New Roman" pitchFamily="18" charset="0"/>
              </a:rPr>
              <a:t>一审大修</a:t>
            </a:r>
            <a:r>
              <a:rPr lang="en-US" altLang="zh-CN" sz="1800" b="0" dirty="0">
                <a:solidFill>
                  <a:schemeClr val="tx1"/>
                </a:solidFill>
                <a:latin typeface="Times New Roman" pitchFamily="18" charset="0"/>
                <a:ea typeface="宋体" pitchFamily="2" charset="-122"/>
                <a:cs typeface="Times New Roman" pitchFamily="18" charset="0"/>
              </a:rPr>
              <a:t>, </a:t>
            </a:r>
            <a:r>
              <a:rPr lang="en-US" altLang="zh-CN" sz="1800" dirty="0">
                <a:solidFill>
                  <a:schemeClr val="tx1"/>
                </a:solidFill>
                <a:latin typeface="Times New Roman" pitchFamily="18" charset="0"/>
                <a:ea typeface="宋体" pitchFamily="2" charset="-122"/>
                <a:cs typeface="Times New Roman" pitchFamily="18" charset="0"/>
              </a:rPr>
              <a:t>CCF-B</a:t>
            </a:r>
            <a:r>
              <a:rPr lang="en-US" altLang="zh-CN" sz="1800" b="0" dirty="0">
                <a:solidFill>
                  <a:schemeClr val="tx1"/>
                </a:solidFill>
                <a:latin typeface="Times New Roman" pitchFamily="18" charset="0"/>
                <a:ea typeface="宋体" pitchFamily="2" charset="-122"/>
                <a:cs typeface="Times New Roman" pitchFamily="18" charset="0"/>
              </a:rPr>
              <a:t>, JCR-2)</a:t>
            </a:r>
          </a:p>
          <a:p>
            <a:pPr lvl="0">
              <a:lnSpc>
                <a:spcPct val="150000"/>
              </a:lnSpc>
              <a:buNone/>
            </a:pPr>
            <a:endParaRPr lang="en-US" altLang="zh-CN" sz="1800" b="0" dirty="0">
              <a:solidFill>
                <a:schemeClr val="tx1"/>
              </a:solidFill>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6"/>
          </p:nvPr>
        </p:nvSpPr>
        <p:spPr/>
        <p:txBody>
          <a:bodyPr>
            <a:noAutofit/>
          </a:bodyPr>
          <a:lstStyle/>
          <a:p>
            <a:pPr>
              <a:defRPr/>
            </a:pPr>
            <a:fld id="{E4DBF3B6-D032-4E48-8A01-6151EB51CDE6}" type="slidenum">
              <a:rPr lang="zh-CN" altLang="en-US" smtClean="0">
                <a:latin typeface="宋体" panose="02010600030101010101" pitchFamily="2" charset="-122"/>
                <a:ea typeface="宋体" panose="02010600030101010101" pitchFamily="2" charset="-122"/>
              </a:rPr>
              <a:pPr>
                <a:defRPr/>
              </a:pPr>
              <a:t>34</a:t>
            </a:fld>
            <a:endParaRPr lang="en-US">
              <a:latin typeface="宋体" panose="02010600030101010101" pitchFamily="2" charset="-122"/>
              <a:ea typeface="宋体" panose="02010600030101010101" pitchFamily="2" charset="-122"/>
            </a:endParaRPr>
          </a:p>
        </p:txBody>
      </p:sp>
      <p:sp>
        <p:nvSpPr>
          <p:cNvPr id="7"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攻读学位期间</a:t>
            </a:r>
            <a:r>
              <a:rPr lang="zh-CN" altLang="en-US" sz="3200" dirty="0" smtClean="0">
                <a:solidFill>
                  <a:schemeClr val="tx1"/>
                </a:solidFill>
              </a:rPr>
              <a:t>科研成果及获得荣誉</a:t>
            </a:r>
            <a:endParaRPr lang="zh-CN" altLang="en-US" sz="3200" dirty="0">
              <a:solidFill>
                <a:schemeClr val="tx1"/>
              </a:solidFill>
            </a:endParaRPr>
          </a:p>
        </p:txBody>
      </p:sp>
      <p:sp>
        <p:nvSpPr>
          <p:cNvPr id="5" name="文本框 4"/>
          <p:cNvSpPr txBox="1"/>
          <p:nvPr/>
        </p:nvSpPr>
        <p:spPr>
          <a:xfrm>
            <a:off x="35496" y="908720"/>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发表</a:t>
            </a: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或正式接收</a:t>
            </a: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的论文</a:t>
            </a:r>
            <a:endParaRPr lang="zh-CN" alt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8011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35</a:t>
            </a:fld>
            <a:endParaRPr lang="en-US"/>
          </a:p>
        </p:txBody>
      </p:sp>
      <p:sp>
        <p:nvSpPr>
          <p:cNvPr id="8" name="内容占位符 1"/>
          <p:cNvSpPr txBox="1">
            <a:spLocks/>
          </p:cNvSpPr>
          <p:nvPr/>
        </p:nvSpPr>
        <p:spPr bwMode="auto">
          <a:xfrm>
            <a:off x="0" y="1423629"/>
            <a:ext cx="9144000" cy="250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noAutofit/>
          </a:bodyPr>
          <a:lstStyle>
            <a:lvl1pPr marL="341313" indent="-341313" algn="l" defTabSz="912813" rtl="0" eaLnBrk="1" fontAlgn="base" latinLnBrk="1" hangingPunct="1">
              <a:lnSpc>
                <a:spcPct val="114000"/>
              </a:lnSpc>
              <a:spcBef>
                <a:spcPct val="20000"/>
              </a:spcBef>
              <a:spcAft>
                <a:spcPct val="0"/>
              </a:spcAft>
              <a:buClr>
                <a:srgbClr val="FF0000"/>
              </a:buClr>
              <a:buFont typeface="Wingdings" pitchFamily="2" charset="2"/>
              <a:buChar char="u"/>
              <a:defRPr sz="3200" b="1">
                <a:solidFill>
                  <a:srgbClr val="0000CC"/>
                </a:solidFill>
                <a:latin typeface="微软雅黑" panose="020B0503020204020204" pitchFamily="34" charset="-122"/>
                <a:ea typeface="微软雅黑" panose="020B0503020204020204" pitchFamily="34" charset="-122"/>
                <a:cs typeface="+mn-cs"/>
              </a:defRPr>
            </a:lvl1pPr>
            <a:lvl2pPr marL="742950" indent="-284163" algn="l" defTabSz="912813" rtl="0" eaLnBrk="1" fontAlgn="base" latinLnBrk="1" hangingPunct="1">
              <a:lnSpc>
                <a:spcPct val="114000"/>
              </a:lnSpc>
              <a:spcBef>
                <a:spcPct val="20000"/>
              </a:spcBef>
              <a:spcAft>
                <a:spcPct val="0"/>
              </a:spcAft>
              <a:buClr>
                <a:srgbClr val="FF0000"/>
              </a:buClr>
              <a:buFont typeface="Wingdings" pitchFamily="2" charset="2"/>
              <a:buChar char="Ø"/>
              <a:defRPr sz="2800" b="1">
                <a:solidFill>
                  <a:srgbClr val="0000CC"/>
                </a:solidFill>
                <a:latin typeface="微软雅黑" panose="020B0503020204020204" pitchFamily="34" charset="-122"/>
                <a:ea typeface="微软雅黑" panose="020B0503020204020204" pitchFamily="34" charset="-122"/>
              </a:defRPr>
            </a:lvl2pPr>
            <a:lvl3pPr marL="1365007" indent="-450828" algn="l" defTabSz="912813" rtl="0" eaLnBrk="1" fontAlgn="base" latinLnBrk="1" hangingPunct="1">
              <a:lnSpc>
                <a:spcPct val="114000"/>
              </a:lnSpc>
              <a:spcBef>
                <a:spcPct val="20000"/>
              </a:spcBef>
              <a:spcAft>
                <a:spcPct val="0"/>
              </a:spcAft>
              <a:buClr>
                <a:srgbClr val="FF0000"/>
              </a:buClr>
              <a:buFont typeface="Wingdings" panose="05000000000000000000" pitchFamily="2" charset="2"/>
              <a:buChar char="ü"/>
              <a:defRPr sz="2400" b="1">
                <a:solidFill>
                  <a:srgbClr val="0000CC"/>
                </a:solidFill>
                <a:latin typeface="微软雅黑" panose="020B0503020204020204" pitchFamily="34" charset="-122"/>
                <a:ea typeface="微软雅黑" panose="020B0503020204020204" pitchFamily="34" charset="-122"/>
              </a:defRPr>
            </a:lvl3pPr>
            <a:lvl4pPr marL="1598613" indent="-227013" algn="l" defTabSz="912813" rtl="0" eaLnBrk="1" fontAlgn="base" latinLnBrk="1" hangingPunct="1">
              <a:lnSpc>
                <a:spcPct val="114000"/>
              </a:lnSpc>
              <a:spcBef>
                <a:spcPct val="20000"/>
              </a:spcBef>
              <a:spcAft>
                <a:spcPct val="0"/>
              </a:spcAft>
              <a:buChar char="–"/>
              <a:defRPr sz="2000" b="1">
                <a:solidFill>
                  <a:srgbClr val="0000CC"/>
                </a:solidFill>
                <a:latin typeface="微软雅黑" panose="020B0503020204020204" pitchFamily="34" charset="-122"/>
                <a:ea typeface="微软雅黑" panose="020B0503020204020204" pitchFamily="34" charset="-122"/>
              </a:defRPr>
            </a:lvl4pPr>
            <a:lvl5pPr marL="2055813" indent="-227013" algn="l" defTabSz="912813" rtl="0" eaLnBrk="1" fontAlgn="base" latinLnBrk="1" hangingPunct="1">
              <a:lnSpc>
                <a:spcPct val="114000"/>
              </a:lnSpc>
              <a:spcBef>
                <a:spcPct val="20000"/>
              </a:spcBef>
              <a:spcAft>
                <a:spcPct val="0"/>
              </a:spcAft>
              <a:buChar char="»"/>
              <a:defRPr sz="2000" b="1">
                <a:solidFill>
                  <a:srgbClr val="0000CC"/>
                </a:solidFill>
                <a:latin typeface="微软雅黑" panose="020B0503020204020204" pitchFamily="34" charset="-122"/>
                <a:ea typeface="微软雅黑" panose="020B0503020204020204" pitchFamily="34" charset="-122"/>
              </a:defRPr>
            </a:lvl5pPr>
            <a:lvl6pPr marL="2457290" indent="-228197" algn="l" defTabSz="914179" rtl="0" eaLnBrk="1" fontAlgn="base" hangingPunct="1">
              <a:spcBef>
                <a:spcPct val="20000"/>
              </a:spcBef>
              <a:spcAft>
                <a:spcPct val="0"/>
              </a:spcAft>
              <a:buChar char="»"/>
              <a:defRPr sz="2000">
                <a:solidFill>
                  <a:schemeClr val="tx1"/>
                </a:solidFill>
                <a:latin typeface="+mn-lt"/>
                <a:ea typeface="+mn-ea"/>
              </a:defRPr>
            </a:lvl6pPr>
            <a:lvl7pPr marL="2858025" indent="-228197" algn="l" defTabSz="914179" rtl="0" eaLnBrk="1" fontAlgn="base" hangingPunct="1">
              <a:spcBef>
                <a:spcPct val="20000"/>
              </a:spcBef>
              <a:spcAft>
                <a:spcPct val="0"/>
              </a:spcAft>
              <a:buChar char="»"/>
              <a:defRPr sz="2000">
                <a:solidFill>
                  <a:schemeClr val="tx1"/>
                </a:solidFill>
                <a:latin typeface="+mn-lt"/>
                <a:ea typeface="+mn-ea"/>
              </a:defRPr>
            </a:lvl7pPr>
            <a:lvl8pPr marL="3258761" indent="-228197" algn="l" defTabSz="914179" rtl="0" eaLnBrk="1" fontAlgn="base" hangingPunct="1">
              <a:spcBef>
                <a:spcPct val="20000"/>
              </a:spcBef>
              <a:spcAft>
                <a:spcPct val="0"/>
              </a:spcAft>
              <a:buChar char="»"/>
              <a:defRPr sz="2000">
                <a:solidFill>
                  <a:schemeClr val="tx1"/>
                </a:solidFill>
                <a:latin typeface="+mn-lt"/>
                <a:ea typeface="+mn-ea"/>
              </a:defRPr>
            </a:lvl8pPr>
            <a:lvl9pPr marL="3659497" indent="-228197" algn="l" defTabSz="914179" rtl="0" eaLnBrk="1" fontAlgn="base" hangingPunct="1">
              <a:spcBef>
                <a:spcPct val="20000"/>
              </a:spcBef>
              <a:spcAft>
                <a:spcPct val="0"/>
              </a:spcAft>
              <a:buChar char="»"/>
              <a:defRPr sz="2000">
                <a:solidFill>
                  <a:schemeClr val="tx1"/>
                </a:solidFill>
                <a:latin typeface="+mn-lt"/>
                <a:ea typeface="+mn-ea"/>
              </a:defRPr>
            </a:lvl9pPr>
          </a:lstStyle>
          <a:p>
            <a:pPr indent="-720000">
              <a:lnSpc>
                <a:spcPct val="130000"/>
              </a:lnSpc>
              <a:buNone/>
            </a:pPr>
            <a:r>
              <a:rPr lang="en-US" altLang="zh-CN" sz="1800" b="0" kern="0" dirty="0">
                <a:solidFill>
                  <a:schemeClr val="tx1"/>
                </a:solidFill>
                <a:latin typeface="Times New Roman" pitchFamily="18" charset="0"/>
                <a:ea typeface="宋体" pitchFamily="2" charset="-122"/>
                <a:cs typeface="Times New Roman" pitchFamily="18" charset="0"/>
              </a:rPr>
              <a:t>[5] Xiaowei Yi, Kun Yang, Xianfeng Zhao, </a:t>
            </a:r>
            <a:r>
              <a:rPr lang="en-US" altLang="zh-CN" sz="1800" kern="0" dirty="0">
                <a:solidFill>
                  <a:schemeClr val="tx1"/>
                </a:solidFill>
                <a:latin typeface="Times New Roman" pitchFamily="18" charset="0"/>
                <a:ea typeface="宋体" pitchFamily="2" charset="-122"/>
                <a:cs typeface="Times New Roman" pitchFamily="18" charset="0"/>
              </a:rPr>
              <a:t>Yuntao Wang</a:t>
            </a:r>
            <a:r>
              <a:rPr lang="en-US" altLang="zh-CN" sz="1800" b="0" kern="0" dirty="0">
                <a:solidFill>
                  <a:schemeClr val="tx1"/>
                </a:solidFill>
                <a:latin typeface="Times New Roman" pitchFamily="18" charset="0"/>
                <a:ea typeface="宋体" pitchFamily="2" charset="-122"/>
                <a:cs typeface="Times New Roman" pitchFamily="18" charset="0"/>
              </a:rPr>
              <a:t>, Haibo Yu. </a:t>
            </a:r>
            <a:r>
              <a:rPr lang="en-US" altLang="zh-CN" sz="1800" kern="0" dirty="0">
                <a:solidFill>
                  <a:schemeClr val="tx1"/>
                </a:solidFill>
                <a:latin typeface="Times New Roman" pitchFamily="18" charset="0"/>
                <a:ea typeface="宋体" pitchFamily="2" charset="-122"/>
                <a:cs typeface="Times New Roman" pitchFamily="18" charset="0"/>
              </a:rPr>
              <a:t>AHCM: Adaptive Huffman Code Mapping for Audio Steganography Based on Psychoacoustic Model</a:t>
            </a:r>
            <a:r>
              <a:rPr lang="en-US" altLang="zh-CN" sz="1800" b="0" kern="0" dirty="0">
                <a:solidFill>
                  <a:schemeClr val="tx1"/>
                </a:solidFill>
                <a:latin typeface="Times New Roman" pitchFamily="18" charset="0"/>
                <a:ea typeface="宋体" pitchFamily="2" charset="-122"/>
                <a:cs typeface="Times New Roman" pitchFamily="18" charset="0"/>
              </a:rPr>
              <a:t>[J]. IEEE Transactions on Information Forensics and Security. 2019. (</a:t>
            </a:r>
            <a:r>
              <a:rPr lang="en-US" altLang="zh-CN" sz="1800" kern="0" dirty="0">
                <a:solidFill>
                  <a:schemeClr val="tx1"/>
                </a:solidFill>
                <a:latin typeface="Times New Roman" pitchFamily="18" charset="0"/>
                <a:ea typeface="宋体" pitchFamily="2" charset="-122"/>
                <a:cs typeface="Times New Roman" pitchFamily="18" charset="0"/>
              </a:rPr>
              <a:t>TIFS</a:t>
            </a:r>
            <a:r>
              <a:rPr lang="en-US" altLang="zh-CN" sz="1800" b="0" kern="0" dirty="0">
                <a:solidFill>
                  <a:schemeClr val="tx1"/>
                </a:solidFill>
                <a:latin typeface="Times New Roman" pitchFamily="18" charset="0"/>
                <a:ea typeface="宋体" pitchFamily="2" charset="-122"/>
                <a:cs typeface="Times New Roman" pitchFamily="18" charset="0"/>
              </a:rPr>
              <a:t>, </a:t>
            </a:r>
            <a:r>
              <a:rPr lang="zh-CN" altLang="en-US" sz="1800" b="0" kern="0" dirty="0">
                <a:solidFill>
                  <a:schemeClr val="tx1"/>
                </a:solidFill>
                <a:latin typeface="Times New Roman" pitchFamily="18" charset="0"/>
                <a:ea typeface="宋体" pitchFamily="2" charset="-122"/>
                <a:cs typeface="Times New Roman" pitchFamily="18" charset="0"/>
              </a:rPr>
              <a:t>已录用</a:t>
            </a:r>
            <a:r>
              <a:rPr lang="en-US" altLang="zh-CN" sz="1800" b="0" kern="0" dirty="0">
                <a:solidFill>
                  <a:schemeClr val="tx1"/>
                </a:solidFill>
                <a:latin typeface="Times New Roman" pitchFamily="18" charset="0"/>
                <a:ea typeface="宋体" pitchFamily="2" charset="-122"/>
                <a:cs typeface="Times New Roman" pitchFamily="18" charset="0"/>
              </a:rPr>
              <a:t>, </a:t>
            </a:r>
            <a:r>
              <a:rPr lang="en-US" altLang="zh-CN" sz="1800" kern="0" dirty="0">
                <a:solidFill>
                  <a:schemeClr val="tx1"/>
                </a:solidFill>
                <a:latin typeface="Times New Roman" pitchFamily="18" charset="0"/>
                <a:ea typeface="宋体" pitchFamily="2" charset="-122"/>
                <a:cs typeface="Times New Roman" pitchFamily="18" charset="0"/>
              </a:rPr>
              <a:t>CCF-A</a:t>
            </a:r>
            <a:r>
              <a:rPr lang="en-US" altLang="zh-CN" sz="1800" b="0" kern="0" dirty="0">
                <a:solidFill>
                  <a:schemeClr val="tx1"/>
                </a:solidFill>
                <a:latin typeface="Times New Roman" pitchFamily="18" charset="0"/>
                <a:ea typeface="宋体" pitchFamily="2" charset="-122"/>
                <a:cs typeface="Times New Roman" pitchFamily="18" charset="0"/>
              </a:rPr>
              <a:t>,</a:t>
            </a:r>
            <a:r>
              <a:rPr lang="en-US" altLang="zh-CN" sz="1800" kern="0" dirty="0">
                <a:solidFill>
                  <a:schemeClr val="tx1"/>
                </a:solidFill>
                <a:latin typeface="Times New Roman" pitchFamily="18" charset="0"/>
                <a:ea typeface="宋体" pitchFamily="2" charset="-122"/>
                <a:cs typeface="Times New Roman" pitchFamily="18" charset="0"/>
              </a:rPr>
              <a:t> </a:t>
            </a:r>
            <a:r>
              <a:rPr lang="en-US" altLang="zh-CN" sz="1800" b="0" kern="0" dirty="0">
                <a:solidFill>
                  <a:schemeClr val="tx1"/>
                </a:solidFill>
                <a:latin typeface="Times New Roman" pitchFamily="18" charset="0"/>
                <a:ea typeface="宋体" pitchFamily="2" charset="-122"/>
                <a:cs typeface="Times New Roman" pitchFamily="18" charset="0"/>
              </a:rPr>
              <a:t>JCR-2</a:t>
            </a:r>
            <a:r>
              <a:rPr lang="zh-CN" altLang="en-US" sz="1800" b="0" kern="0" dirty="0">
                <a:solidFill>
                  <a:schemeClr val="tx1"/>
                </a:solidFill>
                <a:latin typeface="Times New Roman" pitchFamily="18" charset="0"/>
                <a:ea typeface="宋体" pitchFamily="2" charset="-122"/>
                <a:cs typeface="Times New Roman" pitchFamily="18" charset="0"/>
              </a:rPr>
              <a:t>）</a:t>
            </a:r>
            <a:endParaRPr lang="en-US" altLang="zh-CN" sz="1800" b="0" kern="0" dirty="0">
              <a:solidFill>
                <a:schemeClr val="tx1"/>
              </a:solidFill>
              <a:latin typeface="Times New Roman" pitchFamily="18" charset="0"/>
              <a:ea typeface="宋体" pitchFamily="2" charset="-122"/>
              <a:cs typeface="Times New Roman" pitchFamily="18" charset="0"/>
            </a:endParaRPr>
          </a:p>
          <a:p>
            <a:pPr indent="-720000">
              <a:lnSpc>
                <a:spcPct val="130000"/>
              </a:lnSpc>
              <a:buNone/>
            </a:pPr>
            <a:r>
              <a:rPr lang="en-US" altLang="zh-CN" sz="1800" b="0" kern="0" dirty="0">
                <a:solidFill>
                  <a:schemeClr val="tx1"/>
                </a:solidFill>
                <a:latin typeface="Times New Roman" pitchFamily="18" charset="0"/>
                <a:ea typeface="宋体" pitchFamily="2" charset="-122"/>
                <a:cs typeface="Times New Roman" pitchFamily="18" charset="0"/>
              </a:rPr>
              <a:t>[6] Yunzhao Yang, </a:t>
            </a:r>
            <a:r>
              <a:rPr lang="en-US" altLang="zh-CN" sz="1800" kern="0" dirty="0">
                <a:solidFill>
                  <a:schemeClr val="tx1"/>
                </a:solidFill>
                <a:latin typeface="Times New Roman" pitchFamily="18" charset="0"/>
                <a:ea typeface="宋体" pitchFamily="2" charset="-122"/>
                <a:cs typeface="Times New Roman" pitchFamily="18" charset="0"/>
              </a:rPr>
              <a:t>Yuntao Wang</a:t>
            </a:r>
            <a:r>
              <a:rPr lang="en-US" altLang="zh-CN" sz="1800" b="0" kern="0" dirty="0">
                <a:solidFill>
                  <a:schemeClr val="tx1"/>
                </a:solidFill>
                <a:latin typeface="Times New Roman" pitchFamily="18" charset="0"/>
                <a:ea typeface="宋体" pitchFamily="2" charset="-122"/>
                <a:cs typeface="Times New Roman" pitchFamily="18" charset="0"/>
              </a:rPr>
              <a:t>, Xiaowei Yi, Xianfeng Zhao, Yi Ma. </a:t>
            </a:r>
            <a:r>
              <a:rPr lang="en-US" altLang="zh-CN" sz="1800" kern="0" dirty="0">
                <a:solidFill>
                  <a:schemeClr val="tx1"/>
                </a:solidFill>
                <a:latin typeface="Times New Roman" pitchFamily="18" charset="0"/>
                <a:ea typeface="宋体" pitchFamily="2" charset="-122"/>
                <a:cs typeface="Times New Roman" pitchFamily="18" charset="0"/>
              </a:rPr>
              <a:t>Defining Joint Embedding Distortion for Adaptive MP3 Steganography in Sign Bit Domain</a:t>
            </a:r>
            <a:r>
              <a:rPr lang="en-US" altLang="zh-CN" sz="1800" b="0" kern="0" dirty="0">
                <a:solidFill>
                  <a:schemeClr val="tx1"/>
                </a:solidFill>
                <a:latin typeface="Times New Roman" pitchFamily="18" charset="0"/>
                <a:ea typeface="宋体" pitchFamily="2" charset="-122"/>
                <a:cs typeface="Times New Roman" pitchFamily="18" charset="0"/>
              </a:rPr>
              <a:t>[C]. Proceedings of   the 7th ACM Workshop on Information Hiding and Multimedia Security. Pairs, France, July 3-5, 2019. (</a:t>
            </a:r>
            <a:r>
              <a:rPr lang="en-US" altLang="zh-CN" sz="1800" kern="0" dirty="0">
                <a:solidFill>
                  <a:schemeClr val="tx1"/>
                </a:solidFill>
                <a:latin typeface="Times New Roman" pitchFamily="18" charset="0"/>
                <a:ea typeface="宋体" pitchFamily="2" charset="-122"/>
                <a:cs typeface="Times New Roman" pitchFamily="18" charset="0"/>
              </a:rPr>
              <a:t>IH&amp;MMSec 2019</a:t>
            </a:r>
            <a:r>
              <a:rPr lang="en-US" altLang="zh-CN" sz="1800" b="0" kern="0" dirty="0">
                <a:solidFill>
                  <a:schemeClr val="tx1"/>
                </a:solidFill>
                <a:latin typeface="Times New Roman" pitchFamily="18" charset="0"/>
                <a:ea typeface="宋体" pitchFamily="2" charset="-122"/>
                <a:cs typeface="Times New Roman" pitchFamily="18" charset="0"/>
              </a:rPr>
              <a:t>, </a:t>
            </a:r>
            <a:r>
              <a:rPr lang="zh-CN" altLang="en-US" sz="1800" b="0" kern="0" dirty="0">
                <a:solidFill>
                  <a:schemeClr val="tx1"/>
                </a:solidFill>
                <a:latin typeface="Times New Roman" pitchFamily="18" charset="0"/>
                <a:ea typeface="宋体" pitchFamily="2" charset="-122"/>
                <a:cs typeface="Times New Roman" pitchFamily="18" charset="0"/>
              </a:rPr>
              <a:t>已录用</a:t>
            </a:r>
            <a:r>
              <a:rPr lang="en-US" altLang="zh-CN" sz="1800" b="0" kern="0" dirty="0">
                <a:solidFill>
                  <a:schemeClr val="tx1"/>
                </a:solidFill>
                <a:latin typeface="Times New Roman" pitchFamily="18" charset="0"/>
                <a:ea typeface="宋体" pitchFamily="2" charset="-122"/>
                <a:cs typeface="Times New Roman" pitchFamily="18" charset="0"/>
              </a:rPr>
              <a:t>, </a:t>
            </a:r>
            <a:r>
              <a:rPr lang="en-US" altLang="zh-CN" sz="1800" kern="0" dirty="0">
                <a:solidFill>
                  <a:schemeClr val="tx1"/>
                </a:solidFill>
                <a:latin typeface="Times New Roman" pitchFamily="18" charset="0"/>
                <a:ea typeface="宋体" pitchFamily="2" charset="-122"/>
                <a:cs typeface="Times New Roman" pitchFamily="18" charset="0"/>
              </a:rPr>
              <a:t>CCF-C</a:t>
            </a:r>
            <a:r>
              <a:rPr lang="en-US" altLang="zh-CN" sz="1800" b="0" kern="0" dirty="0">
                <a:solidFill>
                  <a:schemeClr val="tx1"/>
                </a:solidFill>
                <a:latin typeface="Times New Roman" pitchFamily="18" charset="0"/>
                <a:ea typeface="宋体" pitchFamily="2" charset="-122"/>
                <a:cs typeface="Times New Roman" pitchFamily="18" charset="0"/>
              </a:rPr>
              <a:t>)</a:t>
            </a:r>
          </a:p>
          <a:p>
            <a:pPr>
              <a:lnSpc>
                <a:spcPct val="150000"/>
              </a:lnSpc>
              <a:buFont typeface="Wingdings" pitchFamily="2" charset="2"/>
              <a:buNone/>
            </a:pPr>
            <a:endParaRPr lang="en-US" altLang="zh-CN" sz="1800" b="0" kern="0" dirty="0">
              <a:solidFill>
                <a:schemeClr val="tx1"/>
              </a:solidFill>
              <a:latin typeface="Times New Roman" pitchFamily="18" charset="0"/>
              <a:ea typeface="宋体" pitchFamily="2" charset="-122"/>
              <a:cs typeface="Times New Roman" pitchFamily="18" charset="0"/>
            </a:endParaRPr>
          </a:p>
        </p:txBody>
      </p:sp>
      <p:sp>
        <p:nvSpPr>
          <p:cNvPr id="9"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攻读学位期间</a:t>
            </a:r>
            <a:r>
              <a:rPr lang="zh-CN" altLang="en-US" sz="3200" dirty="0" smtClean="0">
                <a:solidFill>
                  <a:schemeClr val="tx1"/>
                </a:solidFill>
              </a:rPr>
              <a:t>科研成果及获得荣誉</a:t>
            </a:r>
            <a:endParaRPr lang="zh-CN" altLang="en-US" sz="3200" dirty="0">
              <a:solidFill>
                <a:schemeClr val="tx1"/>
              </a:solidFill>
            </a:endParaRPr>
          </a:p>
        </p:txBody>
      </p:sp>
      <p:sp>
        <p:nvSpPr>
          <p:cNvPr id="5" name="文本框 4"/>
          <p:cNvSpPr txBox="1"/>
          <p:nvPr/>
        </p:nvSpPr>
        <p:spPr>
          <a:xfrm>
            <a:off x="35496" y="908720"/>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发表</a:t>
            </a: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或正式接收</a:t>
            </a: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的论文</a:t>
            </a:r>
            <a:endParaRPr lang="zh-CN" altLang="en-US" sz="2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0" y="4091576"/>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专利申请</a:t>
            </a:r>
            <a:endParaRPr lang="zh-CN" altLang="en-US" sz="2200" dirty="0">
              <a:latin typeface="微软雅黑" panose="020B0503020204020204" pitchFamily="34" charset="-122"/>
              <a:ea typeface="微软雅黑" panose="020B0503020204020204" pitchFamily="34" charset="-122"/>
            </a:endParaRPr>
          </a:p>
        </p:txBody>
      </p:sp>
      <p:sp>
        <p:nvSpPr>
          <p:cNvPr id="2" name="矩形 1"/>
          <p:cNvSpPr/>
          <p:nvPr/>
        </p:nvSpPr>
        <p:spPr>
          <a:xfrm>
            <a:off x="0" y="4560686"/>
            <a:ext cx="9144000" cy="812530"/>
          </a:xfrm>
          <a:prstGeom prst="rect">
            <a:avLst/>
          </a:prstGeom>
        </p:spPr>
        <p:txBody>
          <a:bodyPr wrap="square">
            <a:spAutoFit/>
          </a:bodyPr>
          <a:lstStyle/>
          <a:p>
            <a:pPr>
              <a:lnSpc>
                <a:spcPct val="130000"/>
              </a:lnSpc>
              <a:buNone/>
            </a:pPr>
            <a:r>
              <a:rPr lang="en-US" altLang="zh-CN" kern="0" dirty="0" smtClean="0">
                <a:latin typeface="Times New Roman" pitchFamily="18" charset="0"/>
                <a:cs typeface="Times New Roman" pitchFamily="18" charset="0"/>
              </a:rPr>
              <a:t>[1] </a:t>
            </a:r>
            <a:r>
              <a:rPr lang="zh-CN" altLang="en-US" kern="0" dirty="0">
                <a:latin typeface="Times New Roman" pitchFamily="18" charset="0"/>
                <a:cs typeface="Times New Roman" pitchFamily="18" charset="0"/>
              </a:rPr>
              <a:t>易小伟</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李金才</a:t>
            </a:r>
            <a:r>
              <a:rPr lang="en-US" altLang="zh-CN" kern="0" dirty="0">
                <a:latin typeface="Times New Roman" pitchFamily="18" charset="0"/>
                <a:cs typeface="Times New Roman" pitchFamily="18" charset="0"/>
              </a:rPr>
              <a:t>, </a:t>
            </a:r>
            <a:r>
              <a:rPr lang="zh-CN" altLang="en-US" b="1" kern="0" dirty="0">
                <a:latin typeface="Times New Roman" pitchFamily="18" charset="0"/>
                <a:cs typeface="Times New Roman" pitchFamily="18" charset="0"/>
              </a:rPr>
              <a:t>王运韬</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赵险峰</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于海波</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刘长军</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一种基于</a:t>
            </a:r>
            <a:r>
              <a:rPr lang="en-US" altLang="zh-CN" kern="0" dirty="0">
                <a:latin typeface="Times New Roman" pitchFamily="18" charset="0"/>
                <a:cs typeface="Times New Roman" pitchFamily="18" charset="0"/>
              </a:rPr>
              <a:t>IS4</a:t>
            </a:r>
            <a:r>
              <a:rPr lang="zh-CN" altLang="en-US" kern="0" dirty="0">
                <a:latin typeface="Times New Roman" pitchFamily="18" charset="0"/>
                <a:cs typeface="Times New Roman" pitchFamily="18" charset="0"/>
              </a:rPr>
              <a:t>软件特征的隐藏信息检测及提取方法技术 </a:t>
            </a:r>
            <a:r>
              <a:rPr lang="en-US" altLang="zh-CN" kern="0" dirty="0">
                <a:latin typeface="Times New Roman" pitchFamily="18" charset="0"/>
                <a:cs typeface="Times New Roman" pitchFamily="18" charset="0"/>
              </a:rPr>
              <a:t>(</a:t>
            </a:r>
            <a:r>
              <a:rPr lang="zh-CN" altLang="en-US" kern="0" dirty="0">
                <a:latin typeface="Times New Roman" pitchFamily="18" charset="0"/>
                <a:cs typeface="Times New Roman" pitchFamily="18" charset="0"/>
              </a:rPr>
              <a:t>实质审查的生效</a:t>
            </a:r>
            <a:r>
              <a:rPr lang="en-US" altLang="zh-CN" kern="0" dirty="0">
                <a:latin typeface="Times New Roman" pitchFamily="18" charset="0"/>
                <a:cs typeface="Times New Roman" pitchFamily="18" charset="0"/>
              </a:rPr>
              <a:t>, </a:t>
            </a:r>
            <a:r>
              <a:rPr lang="zh-CN" altLang="en-US" kern="0" dirty="0">
                <a:latin typeface="Times New Roman" pitchFamily="18" charset="0"/>
                <a:cs typeface="Times New Roman" pitchFamily="18" charset="0"/>
              </a:rPr>
              <a:t>公开</a:t>
            </a:r>
            <a:r>
              <a:rPr lang="en-US" altLang="zh-CN" kern="0" dirty="0">
                <a:latin typeface="Times New Roman" pitchFamily="18" charset="0"/>
                <a:cs typeface="Times New Roman" pitchFamily="18" charset="0"/>
              </a:rPr>
              <a:t>/</a:t>
            </a:r>
            <a:r>
              <a:rPr lang="zh-CN" altLang="en-US" kern="0" dirty="0">
                <a:latin typeface="Times New Roman" pitchFamily="18" charset="0"/>
                <a:cs typeface="Times New Roman" pitchFamily="18" charset="0"/>
              </a:rPr>
              <a:t>公告号：</a:t>
            </a:r>
            <a:r>
              <a:rPr lang="en-US" altLang="zh-CN" kern="0" dirty="0">
                <a:latin typeface="Times New Roman" pitchFamily="18" charset="0"/>
                <a:cs typeface="Times New Roman" pitchFamily="18" charset="0"/>
              </a:rPr>
              <a:t>CN106845242A)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36</a:t>
            </a:fld>
            <a:endParaRPr lang="en-US"/>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攻读学位期间</a:t>
            </a:r>
            <a:r>
              <a:rPr lang="zh-CN" altLang="en-US" sz="3200" dirty="0" smtClean="0">
                <a:solidFill>
                  <a:schemeClr val="tx1"/>
                </a:solidFill>
              </a:rPr>
              <a:t>科研成果及获得荣誉</a:t>
            </a:r>
            <a:endParaRPr lang="zh-CN" altLang="en-US" sz="3200" dirty="0">
              <a:solidFill>
                <a:schemeClr val="tx1"/>
              </a:solidFill>
            </a:endParaRPr>
          </a:p>
        </p:txBody>
      </p:sp>
      <p:sp>
        <p:nvSpPr>
          <p:cNvPr id="7" name="内容占位符 1"/>
          <p:cNvSpPr>
            <a:spLocks noGrp="1"/>
          </p:cNvSpPr>
          <p:nvPr>
            <p:ph idx="1"/>
          </p:nvPr>
        </p:nvSpPr>
        <p:spPr>
          <a:xfrm>
            <a:off x="15352" y="1391008"/>
            <a:ext cx="9128647" cy="5480521"/>
          </a:xfrm>
        </p:spPr>
        <p:txBody>
          <a:bodyPr>
            <a:noAutofit/>
          </a:bodyPr>
          <a:lstStyle/>
          <a:p>
            <a:pPr marL="0" indent="-720000">
              <a:lnSpc>
                <a:spcPct val="150000"/>
              </a:lnSpc>
              <a:buNone/>
            </a:pPr>
            <a:r>
              <a:rPr lang="en-US" altLang="zh-CN" sz="2000" b="0" dirty="0" smtClean="0">
                <a:solidFill>
                  <a:schemeClr val="tx1"/>
                </a:solidFill>
                <a:cs typeface="Times New Roman" pitchFamily="18" charset="0"/>
              </a:rPr>
              <a:t>1</a:t>
            </a:r>
            <a:r>
              <a:rPr lang="en-US" altLang="zh-CN" sz="2000" b="0" dirty="0">
                <a:solidFill>
                  <a:schemeClr val="tx1"/>
                </a:solidFill>
                <a:cs typeface="Times New Roman" pitchFamily="18" charset="0"/>
              </a:rPr>
              <a:t>.</a:t>
            </a:r>
            <a:r>
              <a:rPr lang="en-US" altLang="zh-CN" sz="2000" b="0" dirty="0" smtClean="0">
                <a:solidFill>
                  <a:schemeClr val="tx1"/>
                </a:solidFill>
                <a:cs typeface="Times New Roman" pitchFamily="18" charset="0"/>
              </a:rPr>
              <a:t> </a:t>
            </a:r>
            <a:r>
              <a:rPr lang="zh-CN" altLang="en-US" sz="2000" b="0" dirty="0" smtClean="0">
                <a:solidFill>
                  <a:schemeClr val="tx1"/>
                </a:solidFill>
                <a:cs typeface="Times New Roman" pitchFamily="18" charset="0"/>
              </a:rPr>
              <a:t>第十四</a:t>
            </a:r>
            <a:r>
              <a:rPr lang="zh-CN" altLang="en-US" sz="2000" b="0" dirty="0">
                <a:solidFill>
                  <a:schemeClr val="tx1"/>
                </a:solidFill>
                <a:cs typeface="Times New Roman" pitchFamily="18" charset="0"/>
              </a:rPr>
              <a:t>届全国信息隐藏暨多媒体信息安全学术</a:t>
            </a:r>
            <a:r>
              <a:rPr lang="zh-CN" altLang="en-US" sz="2000" b="0" dirty="0" smtClean="0">
                <a:solidFill>
                  <a:schemeClr val="tx1"/>
                </a:solidFill>
                <a:cs typeface="Times New Roman" pitchFamily="18" charset="0"/>
              </a:rPr>
              <a:t>大会 </a:t>
            </a:r>
            <a:r>
              <a:rPr lang="en-US" altLang="zh-CN" sz="2000" b="0" dirty="0" smtClean="0">
                <a:solidFill>
                  <a:schemeClr val="tx1"/>
                </a:solidFill>
                <a:cs typeface="Times New Roman" pitchFamily="18" charset="0"/>
              </a:rPr>
              <a:t>(CIHW2018)</a:t>
            </a:r>
            <a:r>
              <a:rPr lang="zh-CN" altLang="en-US" sz="2000" b="0" dirty="0" smtClean="0">
                <a:solidFill>
                  <a:schemeClr val="tx1"/>
                </a:solidFill>
                <a:cs typeface="Times New Roman" pitchFamily="18" charset="0"/>
              </a:rPr>
              <a:t>优秀</a:t>
            </a:r>
            <a:r>
              <a:rPr lang="zh-CN" altLang="en-US" sz="2000" b="0" dirty="0">
                <a:solidFill>
                  <a:schemeClr val="tx1"/>
                </a:solidFill>
                <a:cs typeface="Times New Roman" pitchFamily="18" charset="0"/>
              </a:rPr>
              <a:t>论文</a:t>
            </a:r>
            <a:r>
              <a:rPr lang="zh-CN" altLang="en-US" sz="2000" b="0" dirty="0" smtClean="0">
                <a:solidFill>
                  <a:schemeClr val="tx1"/>
                </a:solidFill>
                <a:cs typeface="Times New Roman" pitchFamily="18" charset="0"/>
              </a:rPr>
              <a:t>奖</a:t>
            </a:r>
            <a:endParaRPr lang="en-US" altLang="zh-CN" sz="2000" b="0" dirty="0" smtClean="0">
              <a:solidFill>
                <a:schemeClr val="tx1"/>
              </a:solidFill>
              <a:cs typeface="Times New Roman" pitchFamily="18" charset="0"/>
            </a:endParaRPr>
          </a:p>
          <a:p>
            <a:pPr marL="0" indent="0">
              <a:lnSpc>
                <a:spcPct val="150000"/>
              </a:lnSpc>
              <a:buNone/>
            </a:pPr>
            <a:r>
              <a:rPr lang="en-US" altLang="zh-CN" sz="2000" b="0" dirty="0" smtClean="0">
                <a:solidFill>
                  <a:schemeClr val="tx1"/>
                </a:solidFill>
                <a:cs typeface="Times New Roman" pitchFamily="18" charset="0"/>
              </a:rPr>
              <a:t>2. 2018 </a:t>
            </a:r>
            <a:r>
              <a:rPr lang="en-US" altLang="zh-CN" sz="2000" b="0" dirty="0">
                <a:solidFill>
                  <a:schemeClr val="tx1"/>
                </a:solidFill>
                <a:cs typeface="Times New Roman" pitchFamily="18" charset="0"/>
              </a:rPr>
              <a:t>ACM Workshop on Information Hiding and Multimedia </a:t>
            </a:r>
            <a:r>
              <a:rPr lang="en-US" altLang="zh-CN" sz="2000" b="0" dirty="0" smtClean="0">
                <a:solidFill>
                  <a:schemeClr val="tx1"/>
                </a:solidFill>
                <a:cs typeface="Times New Roman" pitchFamily="18" charset="0"/>
              </a:rPr>
              <a:t>Security (IH&amp;MMSec 2018)</a:t>
            </a:r>
            <a:r>
              <a:rPr lang="zh-CN" altLang="en-US" sz="2000" b="0" dirty="0" smtClean="0">
                <a:solidFill>
                  <a:schemeClr val="tx1"/>
                </a:solidFill>
                <a:cs typeface="Times New Roman" pitchFamily="18" charset="0"/>
              </a:rPr>
              <a:t> </a:t>
            </a:r>
            <a:r>
              <a:rPr lang="en-US" altLang="zh-CN" sz="2000" b="0" dirty="0">
                <a:solidFill>
                  <a:schemeClr val="tx1"/>
                </a:solidFill>
                <a:cs typeface="Times New Roman" pitchFamily="18" charset="0"/>
              </a:rPr>
              <a:t>Best Paper </a:t>
            </a:r>
            <a:r>
              <a:rPr lang="en-US" altLang="zh-CN" sz="2000" b="0" dirty="0" smtClean="0">
                <a:solidFill>
                  <a:schemeClr val="tx1"/>
                </a:solidFill>
                <a:cs typeface="Times New Roman" pitchFamily="18" charset="0"/>
              </a:rPr>
              <a:t>Award</a:t>
            </a:r>
          </a:p>
          <a:p>
            <a:pPr indent="-720000">
              <a:lnSpc>
                <a:spcPct val="150000"/>
              </a:lnSpc>
              <a:buNone/>
            </a:pPr>
            <a:r>
              <a:rPr lang="en-US" altLang="zh-CN" sz="2000" b="0" dirty="0" smtClean="0">
                <a:solidFill>
                  <a:schemeClr val="tx1"/>
                </a:solidFill>
                <a:cs typeface="Times New Roman" pitchFamily="18" charset="0"/>
              </a:rPr>
              <a:t>3. 2017 - 2018</a:t>
            </a:r>
            <a:r>
              <a:rPr lang="zh-CN" altLang="en-US" sz="2000" b="0" dirty="0">
                <a:solidFill>
                  <a:schemeClr val="tx1"/>
                </a:solidFill>
                <a:cs typeface="Times New Roman" pitchFamily="18" charset="0"/>
              </a:rPr>
              <a:t>学年研究生国家</a:t>
            </a:r>
            <a:r>
              <a:rPr lang="zh-CN" altLang="en-US" sz="2000" b="0" dirty="0" smtClean="0">
                <a:solidFill>
                  <a:schemeClr val="tx1"/>
                </a:solidFill>
                <a:cs typeface="Times New Roman" pitchFamily="18" charset="0"/>
              </a:rPr>
              <a:t>奖学金</a:t>
            </a:r>
            <a:endParaRPr lang="en-US" altLang="zh-CN" sz="2000" b="0" dirty="0" smtClean="0">
              <a:solidFill>
                <a:schemeClr val="tx1"/>
              </a:solidFill>
              <a:cs typeface="Times New Roman" pitchFamily="18" charset="0"/>
            </a:endParaRPr>
          </a:p>
          <a:p>
            <a:pPr indent="-720000">
              <a:lnSpc>
                <a:spcPct val="150000"/>
              </a:lnSpc>
              <a:buNone/>
            </a:pPr>
            <a:r>
              <a:rPr lang="en-US" altLang="zh-CN" sz="2000" b="0" dirty="0" smtClean="0">
                <a:solidFill>
                  <a:schemeClr val="tx1"/>
                </a:solidFill>
                <a:cs typeface="Times New Roman" pitchFamily="18" charset="0"/>
              </a:rPr>
              <a:t>4. 2017 - 2018</a:t>
            </a:r>
            <a:r>
              <a:rPr lang="zh-CN" altLang="en-US" sz="2000" b="0" dirty="0">
                <a:solidFill>
                  <a:schemeClr val="tx1"/>
                </a:solidFill>
                <a:cs typeface="Times New Roman" pitchFamily="18" charset="0"/>
              </a:rPr>
              <a:t>学年中国科学院信息工程研究所</a:t>
            </a:r>
            <a:r>
              <a:rPr lang="zh-CN" altLang="en-US" sz="2000" b="0" dirty="0" smtClean="0">
                <a:solidFill>
                  <a:schemeClr val="tx1"/>
                </a:solidFill>
                <a:cs typeface="Times New Roman" pitchFamily="18" charset="0"/>
              </a:rPr>
              <a:t>“所长特别奖”</a:t>
            </a:r>
            <a:endParaRPr lang="en-US" altLang="zh-CN" sz="2000" b="0" dirty="0" smtClean="0">
              <a:solidFill>
                <a:schemeClr val="tx1"/>
              </a:solidFill>
              <a:cs typeface="Times New Roman" pitchFamily="18" charset="0"/>
            </a:endParaRPr>
          </a:p>
          <a:p>
            <a:pPr indent="-720000">
              <a:lnSpc>
                <a:spcPct val="150000"/>
              </a:lnSpc>
              <a:buNone/>
            </a:pPr>
            <a:r>
              <a:rPr lang="en-US" altLang="zh-CN" sz="2000" b="0" dirty="0" smtClean="0">
                <a:solidFill>
                  <a:schemeClr val="tx1"/>
                </a:solidFill>
                <a:cs typeface="Times New Roman" pitchFamily="18" charset="0"/>
              </a:rPr>
              <a:t>5. 2017 - 2018</a:t>
            </a:r>
            <a:r>
              <a:rPr lang="zh-CN" altLang="en-US" sz="2000" b="0" dirty="0">
                <a:solidFill>
                  <a:schemeClr val="tx1"/>
                </a:solidFill>
                <a:cs typeface="Times New Roman" pitchFamily="18" charset="0"/>
              </a:rPr>
              <a:t>学年中国科学院大学三好学生荣誉称号</a:t>
            </a:r>
            <a:endParaRPr lang="en-US" altLang="zh-CN" sz="2000" b="0" dirty="0">
              <a:solidFill>
                <a:schemeClr val="tx1"/>
              </a:solidFill>
              <a:cs typeface="Times New Roman" pitchFamily="18" charset="0"/>
            </a:endParaRPr>
          </a:p>
          <a:p>
            <a:pPr indent="-720000">
              <a:lnSpc>
                <a:spcPct val="150000"/>
              </a:lnSpc>
              <a:buNone/>
            </a:pPr>
            <a:endParaRPr lang="en-US" altLang="zh-CN" sz="2000" b="0" dirty="0">
              <a:solidFill>
                <a:schemeClr val="tx1"/>
              </a:solidFill>
              <a:cs typeface="Times New Roman" pitchFamily="18" charset="0"/>
            </a:endParaRPr>
          </a:p>
          <a:p>
            <a:pPr lvl="0">
              <a:lnSpc>
                <a:spcPct val="150000"/>
              </a:lnSpc>
              <a:buNone/>
            </a:pPr>
            <a:endParaRPr lang="en-US" altLang="zh-CN" sz="2000" b="0" dirty="0">
              <a:solidFill>
                <a:schemeClr val="tx1"/>
              </a:solidFill>
              <a:cs typeface="Times New Roman" pitchFamily="18" charset="0"/>
            </a:endParaRPr>
          </a:p>
        </p:txBody>
      </p:sp>
      <p:sp>
        <p:nvSpPr>
          <p:cNvPr id="8" name="文本框 7"/>
          <p:cNvSpPr txBox="1"/>
          <p:nvPr/>
        </p:nvSpPr>
        <p:spPr>
          <a:xfrm>
            <a:off x="35496" y="908720"/>
            <a:ext cx="8280920" cy="461665"/>
          </a:xfrm>
          <a:prstGeom prst="rect">
            <a:avLst/>
          </a:prstGeom>
          <a:noFill/>
        </p:spPr>
        <p:txBody>
          <a:bodyPr wrap="square" rtlCol="0">
            <a:spAutoFit/>
          </a:bodyPr>
          <a:lstStyle/>
          <a:p>
            <a:pPr marL="171450" indent="-171450">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获得荣誉</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381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37</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参考文献</a:t>
            </a:r>
            <a:endParaRPr lang="zh-CN" altLang="en-US" sz="3200" dirty="0">
              <a:solidFill>
                <a:schemeClr val="tx1"/>
              </a:solidFill>
            </a:endParaRPr>
          </a:p>
        </p:txBody>
      </p:sp>
      <p:sp>
        <p:nvSpPr>
          <p:cNvPr id="6" name="文本框 5"/>
          <p:cNvSpPr txBox="1"/>
          <p:nvPr/>
        </p:nvSpPr>
        <p:spPr>
          <a:xfrm>
            <a:off x="1" y="836712"/>
            <a:ext cx="9144000" cy="5887766"/>
          </a:xfrm>
          <a:prstGeom prst="rect">
            <a:avLst/>
          </a:prstGeom>
        </p:spPr>
        <p:txBody>
          <a:bodyPr wrap="square" rtlCol="0">
            <a:spAutoFit/>
          </a:bodyPr>
          <a:lstStyle/>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[1] </a:t>
            </a:r>
            <a:r>
              <a:rPr lang="en-US" altLang="zh-CN" sz="1400" dirty="0"/>
              <a:t>Fabien Petitcolas</a:t>
            </a:r>
            <a:r>
              <a:rPr lang="en-US" altLang="zh-CN" sz="1400" dirty="0" smtClean="0"/>
              <a:t>. </a:t>
            </a:r>
            <a:r>
              <a:rPr lang="en-US" altLang="zh-CN" sz="1400" b="1" dirty="0"/>
              <a:t>MP3Stego</a:t>
            </a:r>
            <a:r>
              <a:rPr lang="en-US" altLang="zh-CN" sz="1400" dirty="0"/>
              <a:t>[EB/OL]. 2002. http://www.petitcolas.net/steganography/mp3stego</a:t>
            </a:r>
            <a:r>
              <a:rPr lang="en-US" altLang="zh-CN" sz="1400" dirty="0" smtClean="0"/>
              <a:t>.</a:t>
            </a: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[2] </a:t>
            </a:r>
            <a:r>
              <a:rPr lang="en-US" altLang="zh-CN" sz="1400" dirty="0" smtClean="0"/>
              <a:t>Gao H. </a:t>
            </a:r>
            <a:r>
              <a:rPr lang="en-US" altLang="zh-CN" sz="1400" dirty="0"/>
              <a:t>2007. </a:t>
            </a:r>
            <a:r>
              <a:rPr lang="en-US" altLang="zh-CN" sz="1400" b="1" dirty="0"/>
              <a:t>The MP3 Steganography Algorithm based on Huffman </a:t>
            </a:r>
            <a:r>
              <a:rPr lang="en-US" altLang="zh-CN" sz="1400" b="1" dirty="0" smtClean="0"/>
              <a:t>Coding</a:t>
            </a:r>
            <a:r>
              <a:rPr lang="en-US" altLang="zh-CN" sz="1400" dirty="0" smtClean="0"/>
              <a:t>[J]. </a:t>
            </a:r>
            <a:r>
              <a:rPr lang="en-US" altLang="zh-CN" sz="1400" dirty="0"/>
              <a:t>Acta Scientiarum Naturalium Universitatis </a:t>
            </a:r>
            <a:r>
              <a:rPr lang="en-US" altLang="zh-CN" sz="1400" dirty="0" smtClean="0"/>
              <a:t>Sunyatseni, 2007, 4.</a:t>
            </a: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[3] </a:t>
            </a:r>
            <a:r>
              <a:rPr lang="en-US" altLang="zh-CN" sz="1400" dirty="0" smtClean="0"/>
              <a:t>Diqun Yan, Rangding Wang, Liguang Zhang. </a:t>
            </a:r>
            <a:r>
              <a:rPr lang="en-US" altLang="zh-CN" sz="1400" dirty="0"/>
              <a:t>2011. </a:t>
            </a:r>
            <a:r>
              <a:rPr lang="en-US" altLang="zh-CN" sz="1400" b="1" dirty="0"/>
              <a:t>A High Capacity MP3 Steganography based on Huffman </a:t>
            </a:r>
            <a:r>
              <a:rPr lang="en-US" altLang="zh-CN" sz="1400" b="1" dirty="0" smtClean="0"/>
              <a:t>Coding[J]</a:t>
            </a:r>
            <a:r>
              <a:rPr lang="en-US" altLang="zh-CN" sz="1400" dirty="0" smtClean="0"/>
              <a:t>. </a:t>
            </a:r>
            <a:r>
              <a:rPr lang="en-US" altLang="zh-CN" sz="1400" dirty="0"/>
              <a:t>Journal of Sichuan University (Natural Science Edition</a:t>
            </a:r>
            <a:r>
              <a:rPr lang="en-US" altLang="zh-CN" sz="1400" dirty="0" smtClean="0"/>
              <a:t>), 2011, 6: 013.</a:t>
            </a:r>
          </a:p>
          <a:p>
            <a:pPr marL="144000">
              <a:lnSpc>
                <a:spcPct val="140000"/>
              </a:lnSpc>
            </a:pPr>
            <a:r>
              <a:rPr lang="en-US" altLang="zh-CN" sz="1400" dirty="0" smtClean="0"/>
              <a:t>[4] </a:t>
            </a:r>
            <a:r>
              <a:rPr lang="en-US" altLang="zh-CN" sz="1400" dirty="0"/>
              <a:t>Kun Yang, Xiaowei Yi, Xianfeng Zhao, </a:t>
            </a:r>
            <a:r>
              <a:rPr lang="en-US" altLang="zh-CN" sz="1400" dirty="0" smtClean="0"/>
              <a:t>Linna </a:t>
            </a:r>
            <a:r>
              <a:rPr lang="en-US" altLang="zh-CN" sz="1400" dirty="0"/>
              <a:t>Zhou. 2017. </a:t>
            </a:r>
            <a:r>
              <a:rPr lang="en-US" altLang="zh-CN" sz="1400" b="1" dirty="0"/>
              <a:t>Adaptive MP3 Steganography Using Equal Length Entropy Codes </a:t>
            </a:r>
            <a:r>
              <a:rPr lang="en-US" altLang="zh-CN" sz="1400" b="1" dirty="0" smtClean="0"/>
              <a:t>Substitution[C]</a:t>
            </a:r>
            <a:r>
              <a:rPr lang="en-US" altLang="zh-CN" sz="1400" dirty="0" smtClean="0"/>
              <a:t>. </a:t>
            </a:r>
            <a:r>
              <a:rPr lang="en-US" altLang="zh-CN" sz="1400" dirty="0"/>
              <a:t>Proceedings of the 16th International Workshop on Digital Forensics and Watermarking (IWDW 2017), Magdeburg, Germany, August 23-25, 2017</a:t>
            </a:r>
            <a:r>
              <a:rPr lang="en-US" altLang="zh-CN" sz="1400" dirty="0" smtClean="0"/>
              <a:t>, </a:t>
            </a:r>
            <a:r>
              <a:rPr lang="en-US" altLang="zh-CN" sz="1400" dirty="0"/>
              <a:t>202–216. </a:t>
            </a:r>
            <a:endParaRPr lang="en-US" altLang="zh-CN" sz="1400" dirty="0" smtClean="0"/>
          </a:p>
          <a:p>
            <a:pPr marL="144000">
              <a:lnSpc>
                <a:spcPct val="140000"/>
              </a:lnSpc>
            </a:pPr>
            <a:r>
              <a:rPr lang="en-US" altLang="zh-CN" sz="1400" dirty="0" smtClean="0"/>
              <a:t>[5] </a:t>
            </a:r>
            <a:r>
              <a:rPr lang="zh-CN" altLang="en-US" sz="1400" dirty="0" smtClean="0"/>
              <a:t>董亚坤</a:t>
            </a:r>
            <a:r>
              <a:rPr lang="en-US" altLang="zh-CN" sz="1400" dirty="0" smtClean="0"/>
              <a:t>. </a:t>
            </a:r>
            <a:r>
              <a:rPr lang="zh-CN" altLang="en-US" sz="1400" b="1" dirty="0" smtClean="0"/>
              <a:t>基于</a:t>
            </a:r>
            <a:r>
              <a:rPr lang="en-US" altLang="zh-CN" sz="1400" b="1" dirty="0" smtClean="0"/>
              <a:t>MP3</a:t>
            </a:r>
            <a:r>
              <a:rPr lang="zh-CN" altLang="en-US" sz="1400" b="1" dirty="0" smtClean="0"/>
              <a:t>的信息隐藏技术研究</a:t>
            </a:r>
            <a:r>
              <a:rPr lang="en-US" altLang="zh-CN" sz="1400" dirty="0" smtClean="0"/>
              <a:t>[D]. </a:t>
            </a:r>
            <a:r>
              <a:rPr lang="zh-CN" altLang="en-US" sz="1400" dirty="0" smtClean="0"/>
              <a:t>北京</a:t>
            </a:r>
            <a:r>
              <a:rPr lang="en-US" altLang="zh-CN" sz="1400" dirty="0" smtClean="0"/>
              <a:t>: </a:t>
            </a:r>
            <a:r>
              <a:rPr lang="zh-CN" altLang="en-US" sz="1400" dirty="0" smtClean="0"/>
              <a:t>北京邮电大学</a:t>
            </a:r>
            <a:r>
              <a:rPr lang="en-US" altLang="zh-CN" sz="1400" dirty="0" smtClean="0"/>
              <a:t>. 2015</a:t>
            </a: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[6] Xiaowei Yi, Kun Yang, Xianfeng Zhao, Yuntao Wang, Haibo Yu. </a:t>
            </a:r>
            <a:r>
              <a:rPr lang="en-US" altLang="zh-CN" sz="1400" b="1" dirty="0"/>
              <a:t>AHCM: Adaptive Huffman Code Mapping for Audio Steganography Based on Psychoacoustic </a:t>
            </a:r>
            <a:r>
              <a:rPr lang="en-US" altLang="zh-CN" sz="1400" b="1" dirty="0" smtClean="0"/>
              <a:t>Model</a:t>
            </a:r>
            <a:r>
              <a:rPr lang="en-US" altLang="zh-CN" sz="1400" dirty="0" smtClean="0"/>
              <a:t>[J]. </a:t>
            </a:r>
            <a:r>
              <a:rPr lang="en-US" altLang="zh-CN" sz="1400" dirty="0"/>
              <a:t>IEEE Transactions on Information Forensics and </a:t>
            </a:r>
            <a:r>
              <a:rPr lang="en-US" altLang="zh-CN" sz="1400" dirty="0" smtClean="0"/>
              <a:t>Security (TIFS). 2019.</a:t>
            </a: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[7] Yunzhao Yang, Yuntao Wang, Xiaowei Yi, Xianfeng Zhao, Yi Ma. </a:t>
            </a:r>
            <a:r>
              <a:rPr lang="en-US" altLang="zh-CN" sz="1400" b="1" dirty="0"/>
              <a:t>Defining Joint Embedding Distortion for Adaptive MP3 </a:t>
            </a:r>
            <a:r>
              <a:rPr lang="en-US" altLang="zh-CN" sz="1400" b="1" dirty="0" smtClean="0"/>
              <a:t>Steganography</a:t>
            </a:r>
            <a:r>
              <a:rPr lang="en-US" altLang="zh-CN" sz="1400" dirty="0" smtClean="0"/>
              <a:t>[C]. Proceedings </a:t>
            </a:r>
            <a:r>
              <a:rPr lang="en-US" altLang="zh-CN" sz="1400" dirty="0"/>
              <a:t>of the </a:t>
            </a:r>
            <a:r>
              <a:rPr lang="en-US" altLang="zh-CN" sz="1400" dirty="0" smtClean="0"/>
              <a:t>7th </a:t>
            </a:r>
            <a:r>
              <a:rPr lang="en-US" altLang="zh-CN" sz="1400" dirty="0"/>
              <a:t>ACM Workshop on Information Hiding and Multimedia Security (</a:t>
            </a:r>
            <a:r>
              <a:rPr lang="en-US" altLang="zh-CN" sz="1400" kern="0" dirty="0" smtClean="0">
                <a:latin typeface="微软雅黑" panose="020B0503020204020204" pitchFamily="34" charset="-122"/>
                <a:ea typeface="微软雅黑" panose="020B0503020204020204" pitchFamily="34" charset="-122"/>
              </a:rPr>
              <a:t>IH&amp;MMSec </a:t>
            </a:r>
            <a:r>
              <a:rPr lang="en-US" altLang="zh-CN" sz="1400" kern="0" dirty="0">
                <a:latin typeface="微软雅黑" panose="020B0503020204020204" pitchFamily="34" charset="-122"/>
                <a:ea typeface="微软雅黑" panose="020B0503020204020204" pitchFamily="34" charset="-122"/>
              </a:rPr>
              <a:t>2019), Pairs France, July 3-5, 2019</a:t>
            </a:r>
            <a:r>
              <a:rPr lang="en-US" altLang="zh-CN" sz="1400" kern="0" dirty="0" smtClean="0">
                <a:latin typeface="微软雅黑" panose="020B0503020204020204" pitchFamily="34" charset="-122"/>
                <a:ea typeface="微软雅黑" panose="020B0503020204020204" pitchFamily="34" charset="-122"/>
              </a:rPr>
              <a:t>.</a:t>
            </a:r>
          </a:p>
          <a:p>
            <a:pPr marL="144000">
              <a:lnSpc>
                <a:spcPct val="140000"/>
              </a:lnSpc>
            </a:pPr>
            <a:r>
              <a:rPr lang="en-US" altLang="zh-CN" sz="1400" kern="0" dirty="0">
                <a:latin typeface="微软雅黑" panose="020B0503020204020204" pitchFamily="34" charset="-122"/>
                <a:ea typeface="微软雅黑" panose="020B0503020204020204" pitchFamily="34" charset="-122"/>
              </a:rPr>
              <a:t>[8] Wei </a:t>
            </a:r>
            <a:r>
              <a:rPr lang="en-US" altLang="zh-CN" sz="1400" dirty="0"/>
              <a:t>Wan, Xianfeng Zhao X, Wei Huang, </a:t>
            </a:r>
            <a:r>
              <a:rPr lang="en-US" altLang="zh-CN" sz="1400" dirty="0" err="1"/>
              <a:t>Rennong</a:t>
            </a:r>
            <a:r>
              <a:rPr lang="en-US" altLang="zh-CN" sz="1400" dirty="0"/>
              <a:t> Sheng. </a:t>
            </a:r>
            <a:r>
              <a:rPr lang="en-US" altLang="zh-CN" sz="1400" b="1" dirty="0"/>
              <a:t>Steganalysis of MP3Stego based on Huffman Table Distribution and Recording</a:t>
            </a:r>
            <a:r>
              <a:rPr lang="en-US" altLang="zh-CN" sz="1400" dirty="0"/>
              <a:t>[J]. Journal of Graduate University of Chinese Academy of Science, 2012, 29(1): 118-124.</a:t>
            </a:r>
            <a:endParaRPr lang="en-US" altLang="zh-CN" sz="1400" kern="0" dirty="0">
              <a:latin typeface="微软雅黑" panose="020B0503020204020204" pitchFamily="34" charset="-122"/>
              <a:ea typeface="微软雅黑" panose="020B0503020204020204" pitchFamily="34" charset="-122"/>
            </a:endParaRPr>
          </a:p>
          <a:p>
            <a:pPr marL="144000">
              <a:lnSpc>
                <a:spcPct val="140000"/>
              </a:lnSpc>
            </a:pPr>
            <a:endParaRPr lang="en-US" altLang="zh-CN" sz="14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3236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38</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参考文献</a:t>
            </a:r>
            <a:endParaRPr lang="zh-CN" altLang="en-US" sz="3200" dirty="0">
              <a:solidFill>
                <a:schemeClr val="tx1"/>
              </a:solidFill>
            </a:endParaRPr>
          </a:p>
        </p:txBody>
      </p:sp>
      <p:sp>
        <p:nvSpPr>
          <p:cNvPr id="6" name="文本框 5"/>
          <p:cNvSpPr txBox="1"/>
          <p:nvPr/>
        </p:nvSpPr>
        <p:spPr>
          <a:xfrm>
            <a:off x="1" y="836712"/>
            <a:ext cx="9144000" cy="5521512"/>
          </a:xfrm>
          <a:prstGeom prst="rect">
            <a:avLst/>
          </a:prstGeom>
        </p:spPr>
        <p:txBody>
          <a:bodyPr wrap="square" rtlCol="0">
            <a:spAutoFit/>
          </a:bodyPr>
          <a:lstStyle/>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9] Mengyu Qiao, Andrew </a:t>
            </a:r>
            <a:r>
              <a:rPr lang="en-US" altLang="zh-CN" sz="1400" kern="0" dirty="0" err="1">
                <a:latin typeface="微软雅黑" panose="020B0503020204020204" pitchFamily="34" charset="-122"/>
                <a:ea typeface="微软雅黑" panose="020B0503020204020204" pitchFamily="34" charset="-122"/>
              </a:rPr>
              <a:t>H.Sung</a:t>
            </a:r>
            <a:r>
              <a:rPr lang="en-US" altLang="zh-CN" sz="1400" kern="0" dirty="0">
                <a:latin typeface="微软雅黑" panose="020B0503020204020204" pitchFamily="34" charset="-122"/>
                <a:ea typeface="微软雅黑" panose="020B0503020204020204" pitchFamily="34" charset="-122"/>
              </a:rPr>
              <a:t>, </a:t>
            </a:r>
            <a:r>
              <a:rPr lang="en-US" altLang="zh-CN" sz="1400" kern="0" dirty="0" err="1">
                <a:latin typeface="微软雅黑" panose="020B0503020204020204" pitchFamily="34" charset="-122"/>
                <a:ea typeface="微软雅黑" panose="020B0503020204020204" pitchFamily="34" charset="-122"/>
              </a:rPr>
              <a:t>Qingzhong</a:t>
            </a:r>
            <a:r>
              <a:rPr lang="en-US" altLang="zh-CN" sz="1400" kern="0" dirty="0">
                <a:latin typeface="微软雅黑" panose="020B0503020204020204" pitchFamily="34" charset="-122"/>
                <a:ea typeface="微软雅黑" panose="020B0503020204020204" pitchFamily="34" charset="-122"/>
              </a:rPr>
              <a:t> Liu. </a:t>
            </a:r>
            <a:r>
              <a:rPr lang="en-US" altLang="zh-CN" sz="1400" b="1" kern="0" dirty="0">
                <a:latin typeface="微软雅黑" panose="020B0503020204020204" pitchFamily="34" charset="-122"/>
                <a:ea typeface="微软雅黑" panose="020B0503020204020204" pitchFamily="34" charset="-122"/>
              </a:rPr>
              <a:t>MP3 Audio Steganalysis</a:t>
            </a:r>
            <a:r>
              <a:rPr lang="en-US" altLang="zh-CN" sz="1400" kern="0" dirty="0">
                <a:latin typeface="微软雅黑" panose="020B0503020204020204" pitchFamily="34" charset="-122"/>
                <a:ea typeface="微软雅黑" panose="020B0503020204020204" pitchFamily="34" charset="-122"/>
              </a:rPr>
              <a:t>[J]. Information Sciences. 2013</a:t>
            </a:r>
            <a:r>
              <a:rPr lang="en-US" altLang="zh-CN" sz="1400" dirty="0"/>
              <a:t>, 231(9):123-134</a:t>
            </a:r>
            <a:r>
              <a:rPr lang="en-US" altLang="zh-CN" sz="1400" dirty="0" smtClean="0"/>
              <a:t>.</a:t>
            </a:r>
            <a:endParaRPr lang="en-US" altLang="zh-CN" sz="1400" kern="0" dirty="0" smtClean="0">
              <a:latin typeface="微软雅黑" panose="020B0503020204020204" pitchFamily="34" charset="-122"/>
              <a:ea typeface="微软雅黑" panose="020B0503020204020204" pitchFamily="34" charset="-122"/>
            </a:endParaRP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[10] </a:t>
            </a:r>
            <a:r>
              <a:rPr lang="en-US" altLang="zh-CN" sz="1400" dirty="0"/>
              <a:t>Diqun </a:t>
            </a:r>
            <a:r>
              <a:rPr lang="en-US" altLang="zh-CN" sz="1400" dirty="0" smtClean="0"/>
              <a:t>Yan, </a:t>
            </a:r>
            <a:r>
              <a:rPr lang="en-US" altLang="zh-CN" sz="1400" dirty="0"/>
              <a:t>Rangding Wang, Xianmin Yu, </a:t>
            </a:r>
            <a:r>
              <a:rPr lang="en-US" altLang="zh-CN" sz="1400" dirty="0" err="1"/>
              <a:t>Jie</a:t>
            </a:r>
            <a:r>
              <a:rPr lang="en-US" altLang="zh-CN" sz="1400" dirty="0"/>
              <a:t> </a:t>
            </a:r>
            <a:r>
              <a:rPr lang="en-US" altLang="zh-CN" sz="1400" dirty="0" smtClean="0"/>
              <a:t>Zhu. </a:t>
            </a:r>
            <a:r>
              <a:rPr lang="en-US" altLang="zh-CN" sz="1400" b="1" dirty="0" smtClean="0"/>
              <a:t>Steganalysis </a:t>
            </a:r>
            <a:r>
              <a:rPr lang="en-US" altLang="zh-CN" sz="1400" b="1" dirty="0"/>
              <a:t>for MP3Stego using </a:t>
            </a:r>
            <a:r>
              <a:rPr lang="en-US" altLang="zh-CN" sz="1400" b="1" dirty="0" smtClean="0"/>
              <a:t>Differential Statistics </a:t>
            </a:r>
            <a:r>
              <a:rPr lang="en-US" altLang="zh-CN" sz="1400" b="1" dirty="0"/>
              <a:t>of </a:t>
            </a:r>
            <a:r>
              <a:rPr lang="en-US" altLang="zh-CN" sz="1400" b="1" dirty="0" smtClean="0"/>
              <a:t>Quantization Step</a:t>
            </a:r>
            <a:r>
              <a:rPr lang="en-US" altLang="zh-CN" sz="1400" dirty="0" smtClean="0"/>
              <a:t>[J</a:t>
            </a:r>
            <a:r>
              <a:rPr lang="en-US" altLang="zh-CN" sz="1400" dirty="0"/>
              <a:t>]. Digital Signal </a:t>
            </a:r>
            <a:r>
              <a:rPr lang="en-US" altLang="zh-CN" sz="1400" dirty="0" smtClean="0"/>
              <a:t>Processing (DSP), </a:t>
            </a:r>
            <a:r>
              <a:rPr lang="en-US" altLang="zh-CN" sz="1400" dirty="0"/>
              <a:t>2013, 23(4): 1181-1185.</a:t>
            </a:r>
            <a:r>
              <a:rPr lang="en-US" altLang="zh-CN" sz="1400" kern="0" dirty="0" smtClean="0">
                <a:latin typeface="微软雅黑" panose="020B0503020204020204" pitchFamily="34" charset="-122"/>
                <a:ea typeface="微软雅黑" panose="020B0503020204020204" pitchFamily="34" charset="-122"/>
              </a:rPr>
              <a:t> </a:t>
            </a: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[11] Diqun Yan, Rangding Wang. </a:t>
            </a:r>
            <a:r>
              <a:rPr lang="en-US" altLang="zh-CN" sz="1400" b="1" dirty="0"/>
              <a:t>Detection of MP3Stego </a:t>
            </a:r>
            <a:r>
              <a:rPr lang="en-US" altLang="zh-CN" sz="1400" b="1" dirty="0" smtClean="0"/>
              <a:t>Exploiting Recompression Calibration-based Feature</a:t>
            </a:r>
            <a:r>
              <a:rPr lang="en-US" altLang="zh-CN" sz="1400" dirty="0" smtClean="0"/>
              <a:t>[J]. </a:t>
            </a:r>
            <a:r>
              <a:rPr lang="en-US" altLang="zh-CN" sz="1400" dirty="0"/>
              <a:t>Multimedia </a:t>
            </a:r>
            <a:r>
              <a:rPr lang="en-US" altLang="zh-CN" sz="1400" dirty="0" smtClean="0"/>
              <a:t>Tools </a:t>
            </a:r>
            <a:r>
              <a:rPr lang="en-US" altLang="zh-CN" sz="1400" dirty="0"/>
              <a:t>and </a:t>
            </a:r>
            <a:r>
              <a:rPr lang="en-US" altLang="zh-CN" sz="1400" dirty="0" smtClean="0"/>
              <a:t>Applications (MTAP), </a:t>
            </a:r>
            <a:r>
              <a:rPr lang="en-US" altLang="zh-CN" sz="1400" dirty="0"/>
              <a:t>2014, 72(1): 865-878</a:t>
            </a:r>
            <a:r>
              <a:rPr lang="en-US" altLang="zh-CN" sz="1400" dirty="0" smtClean="0"/>
              <a:t>.</a:t>
            </a:r>
          </a:p>
          <a:p>
            <a:pPr marL="144000">
              <a:lnSpc>
                <a:spcPct val="140000"/>
              </a:lnSpc>
            </a:pPr>
            <a:r>
              <a:rPr lang="en-US" altLang="zh-CN" sz="1400" dirty="0" smtClean="0"/>
              <a:t>[12] </a:t>
            </a:r>
            <a:r>
              <a:rPr lang="zh-CN" altLang="en-US" sz="1400" dirty="0" smtClean="0"/>
              <a:t>王让定</a:t>
            </a:r>
            <a:r>
              <a:rPr lang="en-US" altLang="zh-CN" sz="1400" dirty="0" smtClean="0"/>
              <a:t>, </a:t>
            </a:r>
            <a:r>
              <a:rPr lang="zh-CN" altLang="en-US" sz="1400" dirty="0" smtClean="0"/>
              <a:t>羊</a:t>
            </a:r>
            <a:r>
              <a:rPr lang="zh-CN" altLang="en-US" sz="1400" dirty="0"/>
              <a:t>开</a:t>
            </a:r>
            <a:r>
              <a:rPr lang="zh-CN" altLang="en-US" sz="1400" dirty="0" smtClean="0"/>
              <a:t>云</a:t>
            </a:r>
            <a:r>
              <a:rPr lang="en-US" altLang="zh-CN" sz="1400" dirty="0" smtClean="0"/>
              <a:t>, </a:t>
            </a:r>
            <a:r>
              <a:rPr lang="zh-CN" altLang="en-US" sz="1400" dirty="0" smtClean="0"/>
              <a:t>严迪群</a:t>
            </a:r>
            <a:r>
              <a:rPr lang="en-US" altLang="zh-CN" sz="1400" dirty="0" smtClean="0"/>
              <a:t>,</a:t>
            </a:r>
            <a:r>
              <a:rPr lang="zh-CN" altLang="en-US" sz="1400" dirty="0" smtClean="0"/>
              <a:t> </a:t>
            </a:r>
            <a:r>
              <a:rPr lang="zh-CN" altLang="en-US" sz="1400" dirty="0"/>
              <a:t>金</a:t>
            </a:r>
            <a:r>
              <a:rPr lang="zh-CN" altLang="en-US" sz="1400" dirty="0" smtClean="0"/>
              <a:t>超</a:t>
            </a:r>
            <a:r>
              <a:rPr lang="en-US" altLang="zh-CN" sz="1400" dirty="0" smtClean="0"/>
              <a:t>,</a:t>
            </a:r>
            <a:r>
              <a:rPr lang="zh-CN" altLang="en-US" sz="1400" dirty="0" smtClean="0"/>
              <a:t> 孙冉</a:t>
            </a:r>
            <a:r>
              <a:rPr lang="en-US" altLang="zh-CN" sz="1400" dirty="0" smtClean="0"/>
              <a:t>,</a:t>
            </a:r>
            <a:r>
              <a:rPr lang="zh-CN" altLang="en-US" sz="1400" dirty="0" smtClean="0"/>
              <a:t> </a:t>
            </a:r>
            <a:r>
              <a:rPr lang="zh-CN" altLang="en-US" sz="1400" dirty="0"/>
              <a:t>周劲</a:t>
            </a:r>
            <a:r>
              <a:rPr lang="zh-CN" altLang="en-US" sz="1400" dirty="0" smtClean="0"/>
              <a:t>蕾</a:t>
            </a:r>
            <a:r>
              <a:rPr lang="en-US" altLang="zh-CN" sz="1400" dirty="0" smtClean="0"/>
              <a:t>. </a:t>
            </a:r>
            <a:r>
              <a:rPr lang="zh-CN" altLang="en-US" sz="1400" dirty="0" smtClean="0"/>
              <a:t>一</a:t>
            </a:r>
            <a:r>
              <a:rPr lang="zh-CN" altLang="en-US" sz="1400" dirty="0"/>
              <a:t>种基于共生矩阵分析的</a:t>
            </a:r>
            <a:r>
              <a:rPr lang="en-US" altLang="zh-CN" sz="1400" dirty="0"/>
              <a:t>MP3</a:t>
            </a:r>
            <a:r>
              <a:rPr lang="zh-CN" altLang="en-US" sz="1400" dirty="0"/>
              <a:t>音频隐写检测</a:t>
            </a:r>
            <a:r>
              <a:rPr lang="zh-CN" altLang="en-US" sz="1400" dirty="0" smtClean="0"/>
              <a:t>方法</a:t>
            </a:r>
            <a:r>
              <a:rPr lang="en-US" altLang="zh-CN" sz="1400" dirty="0" smtClean="0"/>
              <a:t>[P]. 2015-05-20.</a:t>
            </a:r>
          </a:p>
          <a:p>
            <a:pPr marL="144000">
              <a:lnSpc>
                <a:spcPct val="140000"/>
              </a:lnSpc>
            </a:pPr>
            <a:r>
              <a:rPr lang="en-US" altLang="zh-CN" sz="1400" dirty="0" smtClean="0"/>
              <a:t>[13] Yanzhen Ren, </a:t>
            </a:r>
            <a:r>
              <a:rPr lang="en-US" altLang="zh-CN" sz="1400" dirty="0" err="1" smtClean="0"/>
              <a:t>Qiaochu</a:t>
            </a:r>
            <a:r>
              <a:rPr lang="en-US" altLang="zh-CN" sz="1400" dirty="0" smtClean="0"/>
              <a:t> </a:t>
            </a:r>
            <a:r>
              <a:rPr lang="en-US" altLang="zh-CN" sz="1400" dirty="0" err="1" smtClean="0"/>
              <a:t>Xiong</a:t>
            </a:r>
            <a:r>
              <a:rPr lang="en-US" altLang="zh-CN" sz="1400" dirty="0" smtClean="0"/>
              <a:t>, Lina Wang. </a:t>
            </a:r>
            <a:r>
              <a:rPr lang="en-US" altLang="zh-CN" sz="1400" b="1" dirty="0"/>
              <a:t>Steganalysis of AAC using </a:t>
            </a:r>
            <a:r>
              <a:rPr lang="en-US" altLang="zh-CN" sz="1400" b="1" dirty="0" smtClean="0"/>
              <a:t>Calibrated </a:t>
            </a:r>
            <a:r>
              <a:rPr lang="en-US" altLang="zh-CN" sz="1400" b="1" dirty="0"/>
              <a:t>Markov </a:t>
            </a:r>
            <a:r>
              <a:rPr lang="en-US" altLang="zh-CN" sz="1400" b="1" dirty="0" smtClean="0"/>
              <a:t>Model </a:t>
            </a:r>
            <a:r>
              <a:rPr lang="en-US" altLang="zh-CN" sz="1400" b="1" dirty="0"/>
              <a:t>of </a:t>
            </a:r>
            <a:r>
              <a:rPr lang="en-US" altLang="zh-CN" sz="1400" b="1" dirty="0" smtClean="0"/>
              <a:t>Adjacent Codebook</a:t>
            </a:r>
            <a:r>
              <a:rPr lang="en-US" altLang="zh-CN" sz="1400" dirty="0" smtClean="0"/>
              <a:t>[C]. Proceedings of the 42th IEEE </a:t>
            </a:r>
            <a:r>
              <a:rPr lang="en-US" altLang="zh-CN" sz="1400" dirty="0"/>
              <a:t>International Conference on Acoustics, Speech and Signal Processing (</a:t>
            </a:r>
            <a:r>
              <a:rPr lang="en-US" altLang="zh-CN" sz="1400" dirty="0" smtClean="0"/>
              <a:t>ICASSP 2016). </a:t>
            </a:r>
            <a:r>
              <a:rPr lang="en-US" altLang="zh-CN" sz="1400" dirty="0"/>
              <a:t>Shanghai, China</a:t>
            </a:r>
            <a:r>
              <a:rPr lang="en-US" altLang="zh-CN" sz="1400" dirty="0" smtClean="0"/>
              <a:t>,</a:t>
            </a:r>
            <a:r>
              <a:rPr lang="en-US" altLang="zh-CN" sz="1400" b="1" dirty="0" smtClean="0"/>
              <a:t> </a:t>
            </a:r>
            <a:r>
              <a:rPr lang="en-US" altLang="zh-CN" sz="1400" dirty="0" smtClean="0"/>
              <a:t>March 15-20, 2016: </a:t>
            </a:r>
            <a:r>
              <a:rPr lang="en-US" altLang="zh-CN" sz="1400" dirty="0"/>
              <a:t>2139-2143.</a:t>
            </a:r>
            <a:endParaRPr lang="en-US" altLang="zh-CN" sz="1400" dirty="0" smtClean="0"/>
          </a:p>
          <a:p>
            <a:pPr marL="144000">
              <a:lnSpc>
                <a:spcPct val="140000"/>
              </a:lnSpc>
            </a:pPr>
            <a:r>
              <a:rPr lang="en-US" altLang="zh-CN" sz="1400" dirty="0" smtClean="0"/>
              <a:t>[14] </a:t>
            </a:r>
            <a:r>
              <a:rPr lang="en-US" altLang="zh-CN" sz="1400" dirty="0"/>
              <a:t>Paulin C, </a:t>
            </a:r>
            <a:r>
              <a:rPr lang="en-US" altLang="zh-CN" sz="1400" dirty="0" err="1"/>
              <a:t>Selouani</a:t>
            </a:r>
            <a:r>
              <a:rPr lang="en-US" altLang="zh-CN" sz="1400" dirty="0"/>
              <a:t> S A, </a:t>
            </a:r>
            <a:r>
              <a:rPr lang="en-US" altLang="zh-CN" sz="1400" dirty="0" err="1"/>
              <a:t>Hervet</a:t>
            </a:r>
            <a:r>
              <a:rPr lang="en-US" altLang="zh-CN" sz="1400" dirty="0"/>
              <a:t> E. </a:t>
            </a:r>
            <a:r>
              <a:rPr lang="en-US" altLang="zh-CN" sz="1400" b="1" dirty="0"/>
              <a:t>Audio </a:t>
            </a:r>
            <a:r>
              <a:rPr lang="en-US" altLang="zh-CN" sz="1400" b="1" dirty="0" smtClean="0"/>
              <a:t>Steganalysis </a:t>
            </a:r>
            <a:r>
              <a:rPr lang="en-US" altLang="zh-CN" sz="1400" b="1" dirty="0"/>
              <a:t>using </a:t>
            </a:r>
            <a:r>
              <a:rPr lang="en-US" altLang="zh-CN" sz="1400" b="1" dirty="0" smtClean="0"/>
              <a:t>Deep Belief </a:t>
            </a:r>
            <a:r>
              <a:rPr lang="en-US" altLang="zh-CN" sz="1400" b="1" dirty="0"/>
              <a:t>N</a:t>
            </a:r>
            <a:r>
              <a:rPr lang="en-US" altLang="zh-CN" sz="1400" b="1" dirty="0" smtClean="0"/>
              <a:t>etworks</a:t>
            </a:r>
            <a:r>
              <a:rPr lang="en-US" altLang="zh-CN" sz="1400" dirty="0" smtClean="0"/>
              <a:t>[J</a:t>
            </a:r>
            <a:r>
              <a:rPr lang="en-US" altLang="zh-CN" sz="1400" dirty="0"/>
              <a:t>]. International Journal of Speech Technology, 2016, 19(3): 585-591</a:t>
            </a:r>
            <a:r>
              <a:rPr lang="en-US" altLang="zh-CN" sz="1400" dirty="0" smtClean="0"/>
              <a:t>.</a:t>
            </a:r>
          </a:p>
          <a:p>
            <a:pPr marL="144000">
              <a:lnSpc>
                <a:spcPct val="140000"/>
              </a:lnSpc>
            </a:pPr>
            <a:r>
              <a:rPr lang="en-US" altLang="zh-CN" sz="1400" dirty="0"/>
              <a:t>[15] </a:t>
            </a:r>
            <a:r>
              <a:rPr lang="en-US" altLang="zh-CN" sz="1400" dirty="0" err="1"/>
              <a:t>Ghasemzadeh</a:t>
            </a:r>
            <a:r>
              <a:rPr lang="en-US" altLang="zh-CN" sz="1400" dirty="0"/>
              <a:t> H, </a:t>
            </a:r>
            <a:r>
              <a:rPr lang="en-US" altLang="zh-CN" sz="1400" dirty="0" err="1"/>
              <a:t>Khass</a:t>
            </a:r>
            <a:r>
              <a:rPr lang="en-US" altLang="zh-CN" sz="1400" dirty="0"/>
              <a:t> M T, </a:t>
            </a:r>
            <a:r>
              <a:rPr lang="en-US" altLang="zh-CN" sz="1400" dirty="0" err="1"/>
              <a:t>Arjmandi</a:t>
            </a:r>
            <a:r>
              <a:rPr lang="en-US" altLang="zh-CN" sz="1400" dirty="0"/>
              <a:t> M K. Audio Steganalysis based on Reversed Psychoacoustic Model of Human Hearing[J]. Digital signal processing (DSP), 2016, 51: 133-141</a:t>
            </a:r>
            <a:r>
              <a:rPr lang="en-US" altLang="zh-CN" sz="1400" dirty="0" smtClean="0"/>
              <a:t>.</a:t>
            </a:r>
          </a:p>
          <a:p>
            <a:pPr marL="144000">
              <a:lnSpc>
                <a:spcPct val="140000"/>
              </a:lnSpc>
            </a:pPr>
            <a:r>
              <a:rPr lang="en-US" altLang="zh-CN" sz="1400" dirty="0"/>
              <a:t>[16] Yanzhen Ren, </a:t>
            </a:r>
            <a:r>
              <a:rPr lang="en-US" altLang="zh-CN" sz="1400" dirty="0" err="1"/>
              <a:t>Qiaochu</a:t>
            </a:r>
            <a:r>
              <a:rPr lang="en-US" altLang="zh-CN" sz="1400" dirty="0"/>
              <a:t> </a:t>
            </a:r>
            <a:r>
              <a:rPr lang="en-US" altLang="zh-CN" sz="1400" dirty="0" err="1"/>
              <a:t>Xiong</a:t>
            </a:r>
            <a:r>
              <a:rPr lang="en-US" altLang="zh-CN" sz="1400" dirty="0"/>
              <a:t>, Lina Wang. </a:t>
            </a:r>
            <a:r>
              <a:rPr lang="en-US" altLang="zh-CN" sz="1400" b="1" dirty="0"/>
              <a:t>A Steganalysis Scheme for AAC Audio based on MDCT Difference between Intra and Inter Frame</a:t>
            </a:r>
            <a:r>
              <a:rPr lang="en-US" altLang="zh-CN" sz="1400" dirty="0"/>
              <a:t>[C]. Proceedings of the 16th International Workshop on Digital Forensics and Watermarking (IWDW 2017). Magdeburg, Germany, August 23-25, 2017: 217-231</a:t>
            </a:r>
            <a:r>
              <a:rPr lang="en-US" altLang="zh-CN" sz="1400" dirty="0" smtClean="0"/>
              <a:t>.</a:t>
            </a:r>
            <a:endParaRPr lang="en-US" altLang="zh-CN" sz="1400" dirty="0"/>
          </a:p>
          <a:p>
            <a:pPr marL="144000">
              <a:lnSpc>
                <a:spcPct val="140000"/>
              </a:lnSpc>
            </a:pPr>
            <a:endParaRPr lang="en-US" altLang="zh-CN" sz="1400" dirty="0" smtClean="0"/>
          </a:p>
        </p:txBody>
      </p:sp>
    </p:spTree>
    <p:extLst>
      <p:ext uri="{BB962C8B-B14F-4D97-AF65-F5344CB8AC3E}">
        <p14:creationId xmlns:p14="http://schemas.microsoft.com/office/powerpoint/2010/main" val="32763626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39</a:t>
            </a:fld>
            <a:endParaRPr lang="en-US"/>
          </a:p>
        </p:txBody>
      </p:sp>
      <p:sp>
        <p:nvSpPr>
          <p:cNvPr id="6"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参考文献</a:t>
            </a:r>
            <a:endParaRPr lang="zh-CN" altLang="en-US" sz="3200" dirty="0">
              <a:solidFill>
                <a:schemeClr val="tx1"/>
              </a:solidFill>
            </a:endParaRPr>
          </a:p>
        </p:txBody>
      </p:sp>
      <p:sp>
        <p:nvSpPr>
          <p:cNvPr id="7" name="文本框 6"/>
          <p:cNvSpPr txBox="1"/>
          <p:nvPr/>
        </p:nvSpPr>
        <p:spPr>
          <a:xfrm>
            <a:off x="1" y="855904"/>
            <a:ext cx="9144000" cy="4582088"/>
          </a:xfrm>
          <a:prstGeom prst="rect">
            <a:avLst/>
          </a:prstGeom>
        </p:spPr>
        <p:txBody>
          <a:bodyPr wrap="square" rtlCol="0">
            <a:spAutoFit/>
          </a:bodyPr>
          <a:lstStyle/>
          <a:p>
            <a:pPr marL="144000">
              <a:lnSpc>
                <a:spcPct val="140000"/>
              </a:lnSpc>
            </a:pPr>
            <a:r>
              <a:rPr lang="en-US" altLang="zh-CN" sz="1400" dirty="0" smtClean="0"/>
              <a:t>[</a:t>
            </a:r>
            <a:r>
              <a:rPr lang="en-US" altLang="zh-CN" sz="1400" dirty="0"/>
              <a:t>17] Chao Jin, Rangding Wang, </a:t>
            </a:r>
            <a:r>
              <a:rPr lang="en-US" altLang="zh-CN" sz="1400" dirty="0" err="1"/>
              <a:t>Dinqun</a:t>
            </a:r>
            <a:r>
              <a:rPr lang="en-US" altLang="zh-CN" sz="1400" dirty="0"/>
              <a:t> Yan. </a:t>
            </a:r>
            <a:r>
              <a:rPr lang="en-US" altLang="zh-CN" sz="1400" b="1" dirty="0"/>
              <a:t>Steganalysis of MP3Stego with Low Embedding-Rate using Markov Feature</a:t>
            </a:r>
            <a:r>
              <a:rPr lang="en-US" altLang="zh-CN" sz="1400" dirty="0"/>
              <a:t>[J]. Multimedia Tools and Applications (MTAP), 2017, 76(5): 6143-6158.</a:t>
            </a:r>
          </a:p>
          <a:p>
            <a:pPr marL="144000">
              <a:lnSpc>
                <a:spcPct val="140000"/>
              </a:lnSpc>
            </a:pPr>
            <a:r>
              <a:rPr lang="en-US" altLang="zh-CN" sz="1400" dirty="0"/>
              <a:t>[18] Bolin Chen, </a:t>
            </a:r>
            <a:r>
              <a:rPr lang="en-US" altLang="zh-CN" sz="1400" dirty="0" err="1"/>
              <a:t>Weiqi</a:t>
            </a:r>
            <a:r>
              <a:rPr lang="en-US" altLang="zh-CN" sz="1400" dirty="0"/>
              <a:t> Luo, </a:t>
            </a:r>
            <a:r>
              <a:rPr lang="en-US" altLang="zh-CN" sz="1400" dirty="0" err="1"/>
              <a:t>Haodong</a:t>
            </a:r>
            <a:r>
              <a:rPr lang="en-US" altLang="zh-CN" sz="1400" dirty="0"/>
              <a:t> Li. </a:t>
            </a:r>
            <a:r>
              <a:rPr lang="en-US" altLang="zh-CN" sz="1400" b="1" dirty="0"/>
              <a:t>Audio Steganalysis with Convolutional Neural Network</a:t>
            </a:r>
            <a:r>
              <a:rPr lang="en-US" altLang="zh-CN" sz="1400" dirty="0"/>
              <a:t>[C]. Proceedings of the 5th ACM Workshop on Information Hiding and Multimedia Security (IH&amp;MMSec 2017). Philadelphia, PA, USA, June 20-22, 2017: 85-90</a:t>
            </a:r>
            <a:r>
              <a:rPr lang="en-US" altLang="zh-CN" sz="1400" dirty="0" smtClean="0"/>
              <a:t>.</a:t>
            </a:r>
            <a:endParaRPr lang="en-US" altLang="zh-CN" sz="1400" kern="0" dirty="0" smtClean="0">
              <a:latin typeface="微软雅黑" panose="020B0503020204020204" pitchFamily="34" charset="-122"/>
              <a:ea typeface="微软雅黑" panose="020B0503020204020204" pitchFamily="34" charset="-122"/>
            </a:endParaRPr>
          </a:p>
          <a:p>
            <a:pPr marL="144000">
              <a:lnSpc>
                <a:spcPct val="140000"/>
              </a:lnSpc>
            </a:pPr>
            <a:r>
              <a:rPr lang="en-US" altLang="zh-CN" sz="1400" kern="0" dirty="0" smtClean="0">
                <a:latin typeface="微软雅黑" panose="020B0503020204020204" pitchFamily="34" charset="-122"/>
                <a:ea typeface="微软雅黑" panose="020B0503020204020204" pitchFamily="34" charset="-122"/>
              </a:rPr>
              <a:t>[19] </a:t>
            </a:r>
            <a:r>
              <a:rPr lang="en-US" altLang="zh-CN" sz="1400" dirty="0"/>
              <a:t>Yuntao Wang, Kun Yang, Xiaowei Yi, Xianfeng Zhao, Zhoujun Xu. </a:t>
            </a:r>
            <a:r>
              <a:rPr lang="en-US" altLang="zh-CN" sz="1400" b="1" dirty="0"/>
              <a:t>CNN-based Steganalysis of MP3 Steganography in the Entropy Code Domain</a:t>
            </a:r>
            <a:r>
              <a:rPr lang="en-US" altLang="zh-CN" sz="1400" dirty="0"/>
              <a:t>[C]. Proceedings of the 6th ACM Workshop on Information Hiding and Multimedia Security (IH&amp;MMSec 2018). Innsbruck, Austria, June 20-22, 2018: 55-65</a:t>
            </a:r>
            <a:r>
              <a:rPr lang="en-US" altLang="zh-CN" sz="1400" dirty="0" smtClean="0"/>
              <a:t>.</a:t>
            </a:r>
          </a:p>
          <a:p>
            <a:pPr marL="144000">
              <a:lnSpc>
                <a:spcPct val="140000"/>
              </a:lnSpc>
            </a:pPr>
            <a:r>
              <a:rPr lang="en-US" altLang="zh-CN" sz="1400" dirty="0" smtClean="0"/>
              <a:t>[20] </a:t>
            </a:r>
            <a:r>
              <a:rPr lang="en-US" altLang="zh-CN" sz="1400" dirty="0"/>
              <a:t>Hamzeh </a:t>
            </a:r>
            <a:r>
              <a:rPr lang="en-US" altLang="zh-CN" sz="1400" dirty="0" err="1" smtClean="0"/>
              <a:t>Ghasemzadeh</a:t>
            </a:r>
            <a:r>
              <a:rPr lang="en-US" altLang="zh-CN" sz="1400" dirty="0" smtClean="0"/>
              <a:t>. </a:t>
            </a:r>
            <a:r>
              <a:rPr lang="en-US" altLang="zh-CN" sz="1400" b="1" dirty="0"/>
              <a:t>Multi-Layer Architecture for Efficient Steganalysis of UnderMp3Cover in Multi-Encoder </a:t>
            </a:r>
            <a:r>
              <a:rPr lang="en-US" altLang="zh-CN" sz="1400" b="1" dirty="0" smtClean="0"/>
              <a:t>Scenario</a:t>
            </a:r>
            <a:r>
              <a:rPr lang="en-US" altLang="zh-CN" sz="1400" dirty="0" smtClean="0"/>
              <a:t>[J]. </a:t>
            </a:r>
            <a:r>
              <a:rPr lang="en-US" altLang="zh-CN" sz="1400" dirty="0"/>
              <a:t>IEEE Transactions on Information Forensics and </a:t>
            </a:r>
            <a:r>
              <a:rPr lang="en-US" altLang="zh-CN" sz="1400" dirty="0" smtClean="0"/>
              <a:t>Security (TIFS), </a:t>
            </a:r>
            <a:r>
              <a:rPr lang="en-US" altLang="zh-CN" sz="1400" dirty="0"/>
              <a:t>2019, 14(1): 186-195</a:t>
            </a:r>
            <a:r>
              <a:rPr lang="en-US" altLang="zh-CN" sz="1400" dirty="0" smtClean="0"/>
              <a:t>.</a:t>
            </a:r>
          </a:p>
          <a:p>
            <a:pPr marL="144000">
              <a:lnSpc>
                <a:spcPct val="140000"/>
              </a:lnSpc>
            </a:pPr>
            <a:r>
              <a:rPr lang="en-US" altLang="zh-CN" sz="1400" dirty="0" smtClean="0"/>
              <a:t>[21]</a:t>
            </a:r>
            <a:r>
              <a:rPr lang="en-US" altLang="zh-CN" sz="1400" b="1" dirty="0" smtClean="0"/>
              <a:t> </a:t>
            </a:r>
            <a:r>
              <a:rPr lang="en-US" altLang="zh-CN" sz="1400" dirty="0"/>
              <a:t>Hamzeh </a:t>
            </a:r>
            <a:r>
              <a:rPr lang="en-US" altLang="zh-CN" sz="1400" dirty="0" err="1"/>
              <a:t>Ghasemzadeh</a:t>
            </a:r>
            <a:r>
              <a:rPr lang="en-US" altLang="zh-CN" sz="1400" dirty="0" smtClean="0"/>
              <a:t>. </a:t>
            </a:r>
            <a:r>
              <a:rPr lang="en-US" altLang="zh-CN" sz="1400" dirty="0"/>
              <a:t>Calibrated </a:t>
            </a:r>
            <a:r>
              <a:rPr lang="en-US" altLang="zh-CN" sz="1400" dirty="0" smtClean="0"/>
              <a:t>Steganalysis </a:t>
            </a:r>
            <a:r>
              <a:rPr lang="en-US" altLang="zh-CN" sz="1400" dirty="0"/>
              <a:t>of </a:t>
            </a:r>
            <a:r>
              <a:rPr lang="en-US" altLang="zh-CN" sz="1400" dirty="0" smtClean="0"/>
              <a:t>MP3Stego </a:t>
            </a:r>
            <a:r>
              <a:rPr lang="en-US" altLang="zh-CN" sz="1400" dirty="0"/>
              <a:t>in </a:t>
            </a:r>
            <a:r>
              <a:rPr lang="en-US" altLang="zh-CN" sz="1400" dirty="0" smtClean="0"/>
              <a:t>Multi-Encoder Scenario[J</a:t>
            </a:r>
            <a:r>
              <a:rPr lang="en-US" altLang="zh-CN" sz="1400" dirty="0"/>
              <a:t>]. Information Sciences, 2019, 480: 438-453</a:t>
            </a:r>
            <a:r>
              <a:rPr lang="en-US" altLang="zh-CN" sz="1400" dirty="0" smtClean="0"/>
              <a:t>.</a:t>
            </a:r>
          </a:p>
          <a:p>
            <a:pPr marL="144000">
              <a:lnSpc>
                <a:spcPct val="140000"/>
              </a:lnSpc>
            </a:pPr>
            <a:r>
              <a:rPr lang="en-US" altLang="zh-CN" sz="1400" dirty="0" smtClean="0"/>
              <a:t>[22]</a:t>
            </a:r>
            <a:r>
              <a:rPr lang="en-US" altLang="zh-CN" sz="1400" b="1" dirty="0" smtClean="0"/>
              <a:t> </a:t>
            </a:r>
            <a:r>
              <a:rPr lang="en-US" altLang="zh-CN" sz="1400" dirty="0" smtClean="0"/>
              <a:t>Yanzhen Ren, </a:t>
            </a:r>
            <a:r>
              <a:rPr lang="en-US" altLang="zh-CN" sz="1400" dirty="0" err="1" smtClean="0"/>
              <a:t>Dengkai</a:t>
            </a:r>
            <a:r>
              <a:rPr lang="en-US" altLang="zh-CN" sz="1400" dirty="0" smtClean="0"/>
              <a:t> Liu, </a:t>
            </a:r>
            <a:r>
              <a:rPr lang="en-US" altLang="zh-CN" sz="1400" dirty="0" err="1" smtClean="0"/>
              <a:t>Qiaochu</a:t>
            </a:r>
            <a:r>
              <a:rPr lang="en-US" altLang="zh-CN" sz="1400" dirty="0" smtClean="0"/>
              <a:t> </a:t>
            </a:r>
            <a:r>
              <a:rPr lang="en-US" altLang="zh-CN" sz="1400" dirty="0" err="1" smtClean="0"/>
              <a:t>Xiong</a:t>
            </a:r>
            <a:r>
              <a:rPr lang="en-US" altLang="zh-CN" sz="1400" dirty="0" smtClean="0"/>
              <a:t>, </a:t>
            </a:r>
            <a:r>
              <a:rPr lang="en-US" altLang="zh-CN" sz="1400" dirty="0" err="1" smtClean="0"/>
              <a:t>Jianming</a:t>
            </a:r>
            <a:r>
              <a:rPr lang="en-US" altLang="zh-CN" sz="1400" dirty="0" smtClean="0"/>
              <a:t> Fu, Lina Wang. </a:t>
            </a:r>
            <a:r>
              <a:rPr lang="en-US" altLang="zh-CN" sz="1400" b="1" dirty="0"/>
              <a:t>Spec-</a:t>
            </a:r>
            <a:r>
              <a:rPr lang="en-US" altLang="zh-CN" sz="1400" b="1" dirty="0" err="1"/>
              <a:t>ResNet</a:t>
            </a:r>
            <a:r>
              <a:rPr lang="en-US" altLang="zh-CN" sz="1400" b="1" dirty="0"/>
              <a:t>: A General Audio Steganalysis </a:t>
            </a:r>
            <a:r>
              <a:rPr lang="en-US" altLang="zh-CN" sz="1400" b="1" dirty="0" smtClean="0"/>
              <a:t>Scheme </a:t>
            </a:r>
            <a:r>
              <a:rPr lang="en-US" altLang="zh-CN" sz="1400" b="1" dirty="0"/>
              <a:t>based on Deep Residual Network of Spectrogram</a:t>
            </a:r>
            <a:r>
              <a:rPr lang="en-US" altLang="zh-CN" sz="1400" dirty="0"/>
              <a:t>[J]. </a:t>
            </a:r>
            <a:r>
              <a:rPr lang="en-US" altLang="zh-CN" sz="1400" dirty="0" smtClean="0"/>
              <a:t>arXiv:1901.06838</a:t>
            </a:r>
            <a:r>
              <a:rPr lang="en-US" altLang="zh-CN" sz="1400" dirty="0"/>
              <a:t>, 2019.</a:t>
            </a:r>
            <a:endParaRPr lang="en-US" altLang="zh-CN" sz="1400" b="1" dirty="0"/>
          </a:p>
        </p:txBody>
      </p:sp>
    </p:spTree>
    <p:extLst>
      <p:ext uri="{BB962C8B-B14F-4D97-AF65-F5344CB8AC3E}">
        <p14:creationId xmlns:p14="http://schemas.microsoft.com/office/powerpoint/2010/main" val="3939510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对象 12"/>
          <p:cNvGraphicFramePr>
            <a:graphicFrameLocks noChangeAspect="1"/>
          </p:cNvGraphicFramePr>
          <p:nvPr>
            <p:extLst>
              <p:ext uri="{D42A27DB-BD31-4B8C-83A1-F6EECF244321}">
                <p14:modId xmlns:p14="http://schemas.microsoft.com/office/powerpoint/2010/main" val="2224072437"/>
              </p:ext>
            </p:extLst>
          </p:nvPr>
        </p:nvGraphicFramePr>
        <p:xfrm>
          <a:off x="179512" y="2629584"/>
          <a:ext cx="8762996" cy="2643805"/>
        </p:xfrm>
        <a:graphic>
          <a:graphicData uri="http://schemas.openxmlformats.org/presentationml/2006/ole">
            <mc:AlternateContent xmlns:mc="http://schemas.openxmlformats.org/markup-compatibility/2006">
              <mc:Choice xmlns:v="urn:schemas-microsoft-com:vml" Requires="v">
                <p:oleObj spid="_x0000_s10448" name="Visio" r:id="rId4" imgW="10039371" imgH="3095598" progId="Visio.Drawing.15">
                  <p:embed/>
                </p:oleObj>
              </mc:Choice>
              <mc:Fallback>
                <p:oleObj name="Visio" r:id="rId4" imgW="10039371" imgH="3095598" progId="Visio.Drawing.15">
                  <p:embed/>
                  <p:pic>
                    <p:nvPicPr>
                      <p:cNvPr id="0" name=""/>
                      <p:cNvPicPr/>
                      <p:nvPr/>
                    </p:nvPicPr>
                    <p:blipFill>
                      <a:blip r:embed="rId5"/>
                      <a:stretch>
                        <a:fillRect/>
                      </a:stretch>
                    </p:blipFill>
                    <p:spPr>
                      <a:xfrm>
                        <a:off x="179512" y="2629584"/>
                        <a:ext cx="8762996" cy="2643805"/>
                      </a:xfrm>
                      <a:prstGeom prst="rect">
                        <a:avLst/>
                      </a:prstGeom>
                    </p:spPr>
                  </p:pic>
                </p:oleObj>
              </mc:Fallback>
            </mc:AlternateContent>
          </a:graphicData>
        </a:graphic>
      </p:graphicFrame>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4</a:t>
            </a:fld>
            <a:endParaRPr lang="en-US" dirty="0"/>
          </a:p>
        </p:txBody>
      </p:sp>
      <p:sp>
        <p:nvSpPr>
          <p:cNvPr id="6" name="对话气泡: 圆角矩形 7">
            <a:extLst>
              <a:ext uri="{FF2B5EF4-FFF2-40B4-BE49-F238E27FC236}">
                <a16:creationId xmlns:a16="http://schemas.microsoft.com/office/drawing/2014/main" xmlns="" id="{81389149-CA2D-4358-8C41-4E8F1CDC6E6D}"/>
              </a:ext>
            </a:extLst>
          </p:cNvPr>
          <p:cNvSpPr/>
          <p:nvPr/>
        </p:nvSpPr>
        <p:spPr>
          <a:xfrm>
            <a:off x="6818316" y="1573495"/>
            <a:ext cx="1771818" cy="919401"/>
          </a:xfrm>
          <a:prstGeom prst="wedgeRoundRectCallout">
            <a:avLst>
              <a:gd name="adj1" fmla="val -77345"/>
              <a:gd name="adj2" fmla="val 149275"/>
              <a:gd name="adj3" fmla="val 16667"/>
            </a:avLst>
          </a:prstGeom>
          <a:noFill/>
          <a:ln w="28575">
            <a:solidFill>
              <a:srgbClr val="00B0F0"/>
            </a:solidFill>
          </a:ln>
        </p:spPr>
        <p:txBody>
          <a:bodyPr wrap="square" lIns="91440" tIns="45720" rIns="91440" bIns="45720" rtlCol="0" anchor="ctr">
            <a:spAutoFit/>
          </a:bodyPr>
          <a:lstStyle/>
          <a:p>
            <a:pPr algn="ctr"/>
            <a:r>
              <a:rPr lang="en-US" altLang="zh-CN" sz="1600" b="1" dirty="0" smtClean="0">
                <a:ln w="10541" cmpd="sng">
                  <a:noFill/>
                  <a:prstDash val="solid"/>
                </a:ln>
              </a:rPr>
              <a:t>CLIN</a:t>
            </a:r>
            <a:r>
              <a:rPr lang="en-US" altLang="zh-CN" sz="1600" baseline="30000" dirty="0" smtClean="0">
                <a:ln w="10541" cmpd="sng">
                  <a:noFill/>
                  <a:prstDash val="solid"/>
                </a:ln>
              </a:rPr>
              <a:t>[4]</a:t>
            </a:r>
            <a:r>
              <a:rPr lang="en-US" altLang="zh-CN" sz="1600" b="1" dirty="0" smtClean="0">
                <a:ln w="10541" cmpd="sng">
                  <a:noFill/>
                  <a:prstDash val="solid"/>
                </a:ln>
              </a:rPr>
              <a:t>, 2015</a:t>
            </a:r>
          </a:p>
          <a:p>
            <a:pPr algn="ctr"/>
            <a:r>
              <a:rPr lang="en-US" altLang="zh-CN" sz="1600" b="1" dirty="0" smtClean="0">
                <a:ln w="10541" cmpd="sng">
                  <a:noFill/>
                  <a:prstDash val="solid"/>
                </a:ln>
                <a:solidFill>
                  <a:srgbClr val="FF0000"/>
                </a:solidFill>
              </a:rPr>
              <a:t>Huffman</a:t>
            </a:r>
            <a:r>
              <a:rPr lang="zh-CN" altLang="en-US" sz="1600" b="1" dirty="0" smtClean="0">
                <a:ln w="10541" cmpd="sng">
                  <a:noFill/>
                  <a:prstDash val="solid"/>
                </a:ln>
                <a:solidFill>
                  <a:srgbClr val="FF0000"/>
                </a:solidFill>
              </a:rPr>
              <a:t>码字</a:t>
            </a:r>
            <a:r>
              <a:rPr lang="en-US" altLang="zh-CN" sz="1600" b="1" dirty="0" err="1" smtClean="0">
                <a:ln w="10541" cmpd="sng">
                  <a:noFill/>
                  <a:prstDash val="solid"/>
                </a:ln>
                <a:solidFill>
                  <a:srgbClr val="FF0000"/>
                </a:solidFill>
              </a:rPr>
              <a:t>Linbit</a:t>
            </a:r>
            <a:r>
              <a:rPr lang="zh-CN" altLang="en-US" sz="1600" b="1" dirty="0" smtClean="0">
                <a:ln w="10541" cmpd="sng">
                  <a:noFill/>
                  <a:prstDash val="solid"/>
                </a:ln>
                <a:solidFill>
                  <a:srgbClr val="FF0000"/>
                </a:solidFill>
              </a:rPr>
              <a:t>位修改</a:t>
            </a:r>
            <a:endParaRPr lang="zh-CN" altLang="en-US" sz="1600" b="1" dirty="0">
              <a:ln w="10541" cmpd="sng">
                <a:noFill/>
                <a:prstDash val="solid"/>
              </a:ln>
              <a:solidFill>
                <a:srgbClr val="FF0000"/>
              </a:solidFill>
            </a:endParaRPr>
          </a:p>
        </p:txBody>
      </p:sp>
      <p:sp>
        <p:nvSpPr>
          <p:cNvPr id="7" name="对话气泡: 圆角矩形 9">
            <a:extLst>
              <a:ext uri="{FF2B5EF4-FFF2-40B4-BE49-F238E27FC236}">
                <a16:creationId xmlns:a16="http://schemas.microsoft.com/office/drawing/2014/main" xmlns="" id="{F84351BD-F95D-4E1D-AC22-02DBE1493503}"/>
              </a:ext>
            </a:extLst>
          </p:cNvPr>
          <p:cNvSpPr/>
          <p:nvPr/>
        </p:nvSpPr>
        <p:spPr>
          <a:xfrm>
            <a:off x="4066307" y="1501392"/>
            <a:ext cx="2246660" cy="919401"/>
          </a:xfrm>
          <a:prstGeom prst="wedgeRoundRectCallout">
            <a:avLst>
              <a:gd name="adj1" fmla="val 45421"/>
              <a:gd name="adj2" fmla="val 150878"/>
              <a:gd name="adj3" fmla="val 16667"/>
            </a:avLst>
          </a:prstGeom>
          <a:noFill/>
          <a:ln w="28575">
            <a:solidFill>
              <a:srgbClr val="00B0F0"/>
            </a:solidFill>
          </a:ln>
        </p:spPr>
        <p:txBody>
          <a:bodyPr wrap="square" lIns="91440" tIns="45720" rIns="91440" bIns="45720" rtlCol="0" anchor="ctr">
            <a:spAutoFit/>
          </a:bodyPr>
          <a:lstStyle/>
          <a:p>
            <a:r>
              <a:rPr lang="en-US" altLang="zh-CN" sz="1600" b="1" kern="0" dirty="0" smtClean="0"/>
              <a:t>HCM-Gao</a:t>
            </a:r>
            <a:r>
              <a:rPr lang="en-US" altLang="zh-CN" sz="1600" kern="0" baseline="30000" dirty="0" smtClean="0"/>
              <a:t>[2]</a:t>
            </a:r>
            <a:r>
              <a:rPr lang="en-US" altLang="zh-CN" sz="1600" b="1" kern="0" dirty="0" smtClean="0"/>
              <a:t>, 2007</a:t>
            </a:r>
          </a:p>
          <a:p>
            <a:r>
              <a:rPr lang="en-US" altLang="zh-CN" sz="1600" b="1" kern="0" dirty="0"/>
              <a:t>HCM-Yan </a:t>
            </a:r>
            <a:r>
              <a:rPr lang="en-US" altLang="zh-CN" sz="1600" kern="0" baseline="30000" dirty="0" smtClean="0"/>
              <a:t>[3]</a:t>
            </a:r>
            <a:r>
              <a:rPr lang="en-US" altLang="zh-CN" sz="1600" b="1" kern="0" dirty="0" smtClean="0"/>
              <a:t>, 2012</a:t>
            </a:r>
          </a:p>
          <a:p>
            <a:r>
              <a:rPr lang="en-US" altLang="zh-CN" sz="1600" b="1" kern="0" dirty="0" smtClean="0">
                <a:solidFill>
                  <a:srgbClr val="FF0000"/>
                </a:solidFill>
              </a:rPr>
              <a:t>Huffman</a:t>
            </a:r>
            <a:r>
              <a:rPr lang="zh-CN" altLang="en-US" sz="1600" b="1" kern="0" dirty="0" smtClean="0">
                <a:solidFill>
                  <a:srgbClr val="FF0000"/>
                </a:solidFill>
              </a:rPr>
              <a:t>码字替换</a:t>
            </a:r>
            <a:endParaRPr lang="zh-CN" altLang="en-US" sz="1600" kern="0" dirty="0">
              <a:solidFill>
                <a:srgbClr val="FF0000"/>
              </a:solidFill>
            </a:endParaRPr>
          </a:p>
        </p:txBody>
      </p:sp>
      <p:sp>
        <p:nvSpPr>
          <p:cNvPr id="8" name="对话气泡: 圆角矩形 10">
            <a:extLst>
              <a:ext uri="{FF2B5EF4-FFF2-40B4-BE49-F238E27FC236}">
                <a16:creationId xmlns:a16="http://schemas.microsoft.com/office/drawing/2014/main" xmlns="" id="{F2B326A7-0A91-4A0A-B3C9-B6D357FC618C}"/>
              </a:ext>
            </a:extLst>
          </p:cNvPr>
          <p:cNvSpPr/>
          <p:nvPr/>
        </p:nvSpPr>
        <p:spPr>
          <a:xfrm>
            <a:off x="1331640" y="1628800"/>
            <a:ext cx="2353149" cy="646986"/>
          </a:xfrm>
          <a:prstGeom prst="wedgeRoundRectCallout">
            <a:avLst>
              <a:gd name="adj1" fmla="val 126721"/>
              <a:gd name="adj2" fmla="val 181530"/>
              <a:gd name="adj3" fmla="val 16667"/>
            </a:avLst>
          </a:prstGeom>
          <a:noFill/>
          <a:ln w="28575">
            <a:solidFill>
              <a:srgbClr val="00B0F0"/>
            </a:solidFill>
          </a:ln>
        </p:spPr>
        <p:txBody>
          <a:bodyPr wrap="square" lIns="91440" tIns="45720" rIns="91440" bIns="45720" rtlCol="0" anchor="ctr">
            <a:spAutoFit/>
          </a:bodyPr>
          <a:lstStyle/>
          <a:p>
            <a:pPr algn="ctr"/>
            <a:r>
              <a:rPr lang="en-US" altLang="zh-CN" sz="1600" b="1" kern="0" dirty="0" smtClean="0"/>
              <a:t>MP3Stego</a:t>
            </a:r>
            <a:r>
              <a:rPr lang="en-US" altLang="zh-CN" sz="1600" kern="0" baseline="30000" dirty="0" smtClean="0"/>
              <a:t>[1]</a:t>
            </a:r>
            <a:r>
              <a:rPr lang="en-US" altLang="zh-CN" sz="1600" b="1" kern="0" dirty="0" smtClean="0"/>
              <a:t>, 2002</a:t>
            </a:r>
            <a:r>
              <a:rPr lang="zh-CN" altLang="en-US" sz="1600" b="1" kern="0" dirty="0" smtClean="0"/>
              <a:t>，</a:t>
            </a:r>
            <a:r>
              <a:rPr lang="en-US" altLang="zh-CN" sz="1600" b="1" kern="0" dirty="0" smtClean="0">
                <a:solidFill>
                  <a:srgbClr val="FF0000"/>
                </a:solidFill>
              </a:rPr>
              <a:t>part2_3_length</a:t>
            </a:r>
            <a:r>
              <a:rPr lang="zh-CN" altLang="en-US" sz="1600" b="1" kern="0" dirty="0" smtClean="0">
                <a:solidFill>
                  <a:srgbClr val="FF0000"/>
                </a:solidFill>
              </a:rPr>
              <a:t>奇偶性</a:t>
            </a:r>
            <a:endParaRPr lang="zh-CN" altLang="en-US" sz="1400" kern="0" baseline="30000" dirty="0">
              <a:solidFill>
                <a:srgbClr val="FF0000"/>
              </a:solidFill>
            </a:endParaRPr>
          </a:p>
        </p:txBody>
      </p:sp>
      <p:sp>
        <p:nvSpPr>
          <p:cNvPr id="9" name="对话气泡: 圆角矩形 11">
            <a:extLst>
              <a:ext uri="{FF2B5EF4-FFF2-40B4-BE49-F238E27FC236}">
                <a16:creationId xmlns:a16="http://schemas.microsoft.com/office/drawing/2014/main" xmlns="" id="{F91F0225-BA94-49D4-91B2-1798F5CFD56A}"/>
              </a:ext>
            </a:extLst>
          </p:cNvPr>
          <p:cNvSpPr/>
          <p:nvPr/>
        </p:nvSpPr>
        <p:spPr>
          <a:xfrm>
            <a:off x="6156176" y="5320538"/>
            <a:ext cx="2376264" cy="919401"/>
          </a:xfrm>
          <a:prstGeom prst="wedgeRoundRectCallout">
            <a:avLst>
              <a:gd name="adj1" fmla="val -49127"/>
              <a:gd name="adj2" fmla="val -242804"/>
              <a:gd name="adj3" fmla="val 16667"/>
            </a:avLst>
          </a:prstGeom>
          <a:noFill/>
          <a:ln w="28575">
            <a:solidFill>
              <a:srgbClr val="00B0F0"/>
            </a:solidFill>
          </a:ln>
        </p:spPr>
        <p:txBody>
          <a:bodyPr wrap="square" lIns="91440" tIns="45720" rIns="91440" bIns="45720" rtlCol="0" anchor="ctr">
            <a:spAutoFit/>
          </a:bodyPr>
          <a:lstStyle/>
          <a:p>
            <a:r>
              <a:rPr lang="en-US" altLang="zh-CN" sz="1600" b="1" kern="0" dirty="0"/>
              <a:t>JED </a:t>
            </a:r>
            <a:r>
              <a:rPr lang="en-US" altLang="zh-CN" sz="1600" kern="0" baseline="30000" dirty="0" smtClean="0"/>
              <a:t>[7]</a:t>
            </a:r>
            <a:r>
              <a:rPr lang="en-US" altLang="zh-CN" sz="1600" b="1" kern="0" dirty="0" smtClean="0"/>
              <a:t>, 2019</a:t>
            </a:r>
          </a:p>
          <a:p>
            <a:r>
              <a:rPr lang="en-US" altLang="zh-CN" sz="1600" b="1" kern="0" dirty="0">
                <a:solidFill>
                  <a:srgbClr val="FF0000"/>
                </a:solidFill>
                <a:latin typeface="微软雅黑" panose="020B0503020204020204" pitchFamily="34" charset="-122"/>
                <a:ea typeface="微软雅黑" panose="020B0503020204020204" pitchFamily="34" charset="-122"/>
              </a:rPr>
              <a:t>Huffman</a:t>
            </a:r>
            <a:r>
              <a:rPr lang="zh-CN" altLang="en-US" sz="1600" b="1" kern="0" dirty="0" smtClean="0">
                <a:solidFill>
                  <a:srgbClr val="FF0000"/>
                </a:solidFill>
                <a:latin typeface="微软雅黑" panose="020B0503020204020204" pitchFamily="34" charset="-122"/>
                <a:ea typeface="微软雅黑" panose="020B0503020204020204" pitchFamily="34" charset="-122"/>
              </a:rPr>
              <a:t>码字符号位反转</a:t>
            </a:r>
            <a:r>
              <a:rPr lang="en-US" altLang="zh-CN" sz="1600" b="1" kern="0" dirty="0" smtClean="0">
                <a:solidFill>
                  <a:srgbClr val="FF0000"/>
                </a:solidFill>
                <a:latin typeface="微软雅黑" panose="020B0503020204020204" pitchFamily="34" charset="-122"/>
                <a:ea typeface="微软雅黑" panose="020B0503020204020204" pitchFamily="34" charset="-122"/>
              </a:rPr>
              <a:t>+STC+</a:t>
            </a:r>
            <a:r>
              <a:rPr lang="zh-CN" altLang="en-US" sz="1600" b="1" kern="0" dirty="0" smtClean="0">
                <a:solidFill>
                  <a:srgbClr val="FF0000"/>
                </a:solidFill>
                <a:latin typeface="微软雅黑" panose="020B0503020204020204" pitchFamily="34" charset="-122"/>
                <a:ea typeface="微软雅黑" panose="020B0503020204020204" pitchFamily="34" charset="-122"/>
              </a:rPr>
              <a:t>代价构造</a:t>
            </a:r>
            <a:endParaRPr lang="zh-CN" altLang="en-US" sz="1600" kern="0" baseline="30000" dirty="0"/>
          </a:p>
        </p:txBody>
      </p:sp>
      <p:sp>
        <p:nvSpPr>
          <p:cNvPr id="10" name="对话气泡: 圆角矩形 11">
            <a:extLst>
              <a:ext uri="{FF2B5EF4-FFF2-40B4-BE49-F238E27FC236}">
                <a16:creationId xmlns:a16="http://schemas.microsoft.com/office/drawing/2014/main" xmlns="" id="{F91F0225-BA94-49D4-91B2-1798F5CFD56A}"/>
              </a:ext>
            </a:extLst>
          </p:cNvPr>
          <p:cNvSpPr/>
          <p:nvPr/>
        </p:nvSpPr>
        <p:spPr>
          <a:xfrm>
            <a:off x="1894145" y="5194287"/>
            <a:ext cx="3816424" cy="919401"/>
          </a:xfrm>
          <a:prstGeom prst="wedgeRoundRectCallout">
            <a:avLst>
              <a:gd name="adj1" fmla="val 43167"/>
              <a:gd name="adj2" fmla="val -229425"/>
              <a:gd name="adj3" fmla="val 16667"/>
            </a:avLst>
          </a:prstGeom>
          <a:noFill/>
          <a:ln w="28575">
            <a:solidFill>
              <a:srgbClr val="00B0F0"/>
            </a:solidFill>
          </a:ln>
        </p:spPr>
        <p:txBody>
          <a:bodyPr wrap="square" lIns="91440" tIns="45720" rIns="91440" bIns="45720" rtlCol="0" anchor="ctr">
            <a:spAutoFit/>
          </a:bodyPr>
          <a:lstStyle/>
          <a:p>
            <a:r>
              <a:rPr lang="en-US" altLang="zh-CN" sz="1600" b="1" kern="0" dirty="0">
                <a:latin typeface="微软雅黑" panose="020B0503020204020204" pitchFamily="34" charset="-122"/>
                <a:ea typeface="微软雅黑" panose="020B0503020204020204" pitchFamily="34" charset="-122"/>
              </a:rPr>
              <a:t>EECS </a:t>
            </a:r>
            <a:r>
              <a:rPr lang="en-US" altLang="zh-CN" sz="1600" kern="0" baseline="30000" dirty="0" smtClean="0">
                <a:latin typeface="微软雅黑" panose="020B0503020204020204" pitchFamily="34" charset="-122"/>
                <a:ea typeface="微软雅黑" panose="020B0503020204020204" pitchFamily="34" charset="-122"/>
              </a:rPr>
              <a:t>[5]</a:t>
            </a:r>
            <a:r>
              <a:rPr lang="en-US" altLang="zh-CN" sz="1600" b="1" kern="0" dirty="0" smtClean="0">
                <a:latin typeface="微软雅黑" panose="020B0503020204020204" pitchFamily="34" charset="-122"/>
                <a:ea typeface="微软雅黑" panose="020B0503020204020204" pitchFamily="34" charset="-122"/>
              </a:rPr>
              <a:t>, 2017</a:t>
            </a:r>
          </a:p>
          <a:p>
            <a:r>
              <a:rPr lang="en-US" altLang="zh-CN" sz="1600" b="1" kern="0" dirty="0">
                <a:latin typeface="微软雅黑" panose="020B0503020204020204" pitchFamily="34" charset="-122"/>
                <a:ea typeface="微软雅黑" panose="020B0503020204020204" pitchFamily="34" charset="-122"/>
              </a:rPr>
              <a:t>AHCM </a:t>
            </a:r>
            <a:r>
              <a:rPr lang="en-US" altLang="zh-CN" sz="1600" kern="0" baseline="30000" dirty="0" smtClean="0">
                <a:latin typeface="微软雅黑" panose="020B0503020204020204" pitchFamily="34" charset="-122"/>
                <a:ea typeface="微软雅黑" panose="020B0503020204020204" pitchFamily="34" charset="-122"/>
              </a:rPr>
              <a:t>[6]</a:t>
            </a:r>
            <a:r>
              <a:rPr lang="en-US" altLang="zh-CN" sz="1600" b="1" kern="0" dirty="0" smtClean="0">
                <a:latin typeface="微软雅黑" panose="020B0503020204020204" pitchFamily="34" charset="-122"/>
                <a:ea typeface="微软雅黑" panose="020B0503020204020204" pitchFamily="34" charset="-122"/>
              </a:rPr>
              <a:t>, 2019</a:t>
            </a:r>
          </a:p>
          <a:p>
            <a:r>
              <a:rPr lang="en-US" altLang="zh-CN" sz="1600" b="1" kern="0" dirty="0" smtClean="0">
                <a:solidFill>
                  <a:srgbClr val="FF0000"/>
                </a:solidFill>
                <a:latin typeface="微软雅黑" panose="020B0503020204020204" pitchFamily="34" charset="-122"/>
                <a:ea typeface="微软雅黑" panose="020B0503020204020204" pitchFamily="34" charset="-122"/>
              </a:rPr>
              <a:t>Huffman</a:t>
            </a:r>
            <a:r>
              <a:rPr lang="zh-CN" altLang="en-US" sz="1600" b="1" kern="0" dirty="0" smtClean="0">
                <a:solidFill>
                  <a:srgbClr val="FF0000"/>
                </a:solidFill>
                <a:latin typeface="微软雅黑" panose="020B0503020204020204" pitchFamily="34" charset="-122"/>
                <a:ea typeface="微软雅黑" panose="020B0503020204020204" pitchFamily="34" charset="-122"/>
              </a:rPr>
              <a:t>码字替换 </a:t>
            </a:r>
            <a:r>
              <a:rPr lang="en-US" altLang="zh-CN" sz="1600" b="1" kern="0" dirty="0" smtClean="0">
                <a:solidFill>
                  <a:srgbClr val="FF0000"/>
                </a:solidFill>
                <a:latin typeface="微软雅黑" panose="020B0503020204020204" pitchFamily="34" charset="-122"/>
                <a:ea typeface="微软雅黑" panose="020B0503020204020204" pitchFamily="34" charset="-122"/>
              </a:rPr>
              <a:t>+ STC + </a:t>
            </a:r>
            <a:r>
              <a:rPr lang="zh-CN" altLang="en-US" sz="1600" b="1" kern="0" dirty="0" smtClean="0">
                <a:solidFill>
                  <a:srgbClr val="FF0000"/>
                </a:solidFill>
                <a:latin typeface="微软雅黑" panose="020B0503020204020204" pitchFamily="34" charset="-122"/>
                <a:ea typeface="微软雅黑" panose="020B0503020204020204" pitchFamily="34" charset="-122"/>
              </a:rPr>
              <a:t>代价构造</a:t>
            </a:r>
            <a:endParaRPr lang="zh-CN" altLang="en-US" sz="1600" kern="0" baseline="30000" dirty="0">
              <a:solidFill>
                <a:srgbClr val="FF0000"/>
              </a:solidFill>
              <a:latin typeface="微软雅黑" panose="020B0503020204020204" pitchFamily="34" charset="-122"/>
              <a:ea typeface="微软雅黑" panose="020B0503020204020204" pitchFamily="34" charset="-122"/>
            </a:endParaRPr>
          </a:p>
        </p:txBody>
      </p:sp>
      <p:sp>
        <p:nvSpPr>
          <p:cNvPr id="11" name="椭圆 10"/>
          <p:cNvSpPr/>
          <p:nvPr/>
        </p:nvSpPr>
        <p:spPr bwMode="auto">
          <a:xfrm>
            <a:off x="4499992" y="2492896"/>
            <a:ext cx="2376264" cy="1371422"/>
          </a:xfrm>
          <a:prstGeom prst="ellipse">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文本框 11"/>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b="1" dirty="0" smtClean="0">
                <a:latin typeface="微软雅黑" panose="020B0503020204020204" pitchFamily="34" charset="-122"/>
                <a:ea typeface="微软雅黑" panose="020B0503020204020204" pitchFamily="34" charset="-122"/>
                <a:sym typeface="+mn-ea"/>
              </a:rPr>
              <a:t>MP3</a:t>
            </a:r>
            <a:r>
              <a:rPr lang="zh-CN" altLang="en-US" sz="2200" b="1" dirty="0" smtClean="0">
                <a:latin typeface="微软雅黑" panose="020B0503020204020204" pitchFamily="34" charset="-122"/>
                <a:ea typeface="微软雅黑" panose="020B0503020204020204" pitchFamily="34" charset="-122"/>
                <a:sym typeface="+mn-ea"/>
              </a:rPr>
              <a:t>音频隐写</a:t>
            </a:r>
            <a:r>
              <a:rPr lang="zh-CN" altLang="en-US" sz="2200" dirty="0" smtClean="0">
                <a:latin typeface="微软雅黑" panose="020B0503020204020204" pitchFamily="34" charset="-122"/>
                <a:ea typeface="微软雅黑" panose="020B0503020204020204" pitchFamily="34" charset="-122"/>
                <a:sym typeface="+mn-ea"/>
              </a:rPr>
              <a:t>国内外</a:t>
            </a:r>
            <a:r>
              <a:rPr lang="zh-CN" altLang="en-US" sz="2200" dirty="0">
                <a:latin typeface="微软雅黑" panose="020B0503020204020204" pitchFamily="34" charset="-122"/>
                <a:ea typeface="微软雅黑" panose="020B0503020204020204" pitchFamily="34" charset="-122"/>
                <a:sym typeface="+mn-ea"/>
              </a:rPr>
              <a:t>发展现状 </a:t>
            </a:r>
            <a:r>
              <a:rPr lang="en-US" altLang="zh-CN" sz="2200" dirty="0">
                <a:latin typeface="微软雅黑" panose="020B0503020204020204" pitchFamily="34" charset="-122"/>
                <a:ea typeface="微软雅黑" panose="020B0503020204020204" pitchFamily="34" charset="-122"/>
                <a:sym typeface="+mn-ea"/>
              </a:rPr>
              <a:t>(</a:t>
            </a:r>
            <a:r>
              <a:rPr lang="en-US" altLang="zh-CN" sz="2200" dirty="0" smtClean="0">
                <a:latin typeface="微软雅黑" panose="020B0503020204020204" pitchFamily="34" charset="-122"/>
                <a:ea typeface="微软雅黑" panose="020B0503020204020204" pitchFamily="34" charset="-122"/>
                <a:sym typeface="+mn-ea"/>
              </a:rPr>
              <a:t>2002-2019</a:t>
            </a:r>
            <a:r>
              <a:rPr lang="en-US" altLang="zh-CN" sz="2200" dirty="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sp>
        <p:nvSpPr>
          <p:cNvPr id="14"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选题背景与意义</a:t>
            </a:r>
          </a:p>
        </p:txBody>
      </p:sp>
    </p:spTree>
    <p:extLst>
      <p:ext uri="{BB962C8B-B14F-4D97-AF65-F5344CB8AC3E}">
        <p14:creationId xmlns:p14="http://schemas.microsoft.com/office/powerpoint/2010/main" val="419863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596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5</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选题背景与意义</a:t>
            </a:r>
          </a:p>
        </p:txBody>
      </p:sp>
      <p:cxnSp>
        <p:nvCxnSpPr>
          <p:cNvPr id="7" name="直接箭头连接符 6"/>
          <p:cNvCxnSpPr/>
          <p:nvPr/>
        </p:nvCxnSpPr>
        <p:spPr bwMode="auto">
          <a:xfrm>
            <a:off x="853343" y="4365104"/>
            <a:ext cx="828640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2" name="文本框 11"/>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b="1" dirty="0" smtClean="0">
                <a:latin typeface="微软雅黑" panose="020B0503020204020204" pitchFamily="34" charset="-122"/>
                <a:ea typeface="微软雅黑" panose="020B0503020204020204" pitchFamily="34" charset="-122"/>
                <a:sym typeface="+mn-ea"/>
              </a:rPr>
              <a:t>音频隐</a:t>
            </a:r>
            <a:r>
              <a:rPr lang="zh-CN" altLang="en-US" sz="2200" b="1" dirty="0">
                <a:latin typeface="微软雅黑" panose="020B0503020204020204" pitchFamily="34" charset="-122"/>
                <a:ea typeface="微软雅黑" panose="020B0503020204020204" pitchFamily="34" charset="-122"/>
                <a:sym typeface="+mn-ea"/>
              </a:rPr>
              <a:t>写分析</a:t>
            </a:r>
            <a:r>
              <a:rPr lang="zh-CN" altLang="en-US" sz="2200" dirty="0">
                <a:latin typeface="微软雅黑" panose="020B0503020204020204" pitchFamily="34" charset="-122"/>
                <a:ea typeface="微软雅黑" panose="020B0503020204020204" pitchFamily="34" charset="-122"/>
                <a:sym typeface="+mn-ea"/>
              </a:rPr>
              <a:t>国内外发展现状 </a:t>
            </a:r>
            <a:r>
              <a:rPr lang="en-US" altLang="zh-CN" sz="2200" dirty="0">
                <a:latin typeface="微软雅黑" panose="020B0503020204020204" pitchFamily="34" charset="-122"/>
                <a:ea typeface="微软雅黑" panose="020B0503020204020204" pitchFamily="34" charset="-122"/>
                <a:sym typeface="+mn-ea"/>
              </a:rPr>
              <a:t>(</a:t>
            </a:r>
            <a:r>
              <a:rPr lang="en-US" altLang="zh-CN" sz="2200" dirty="0" smtClean="0">
                <a:latin typeface="微软雅黑" panose="020B0503020204020204" pitchFamily="34" charset="-122"/>
                <a:ea typeface="微软雅黑" panose="020B0503020204020204" pitchFamily="34" charset="-122"/>
                <a:sym typeface="+mn-ea"/>
              </a:rPr>
              <a:t>2012-2019</a:t>
            </a:r>
            <a:r>
              <a:rPr lang="en-US" altLang="zh-CN" sz="2200" dirty="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cxnSp>
        <p:nvCxnSpPr>
          <p:cNvPr id="21" name="直接箭头连接符 20"/>
          <p:cNvCxnSpPr/>
          <p:nvPr/>
        </p:nvCxnSpPr>
        <p:spPr bwMode="auto">
          <a:xfrm flipH="1" flipV="1">
            <a:off x="827584" y="1489127"/>
            <a:ext cx="17646" cy="4671796"/>
          </a:xfrm>
          <a:prstGeom prst="straightConnector1">
            <a:avLst/>
          </a:prstGeom>
          <a:solidFill>
            <a:schemeClr val="accent1"/>
          </a:solidFill>
          <a:ln w="38100" cap="flat" cmpd="sng" algn="ctr">
            <a:solidFill>
              <a:schemeClr val="tx1"/>
            </a:solidFill>
            <a:prstDash val="solid"/>
            <a:round/>
            <a:headEnd type="triangle" w="med" len="med"/>
            <a:tailEnd type="triangle" w="med" len="med"/>
          </a:ln>
          <a:effectLst/>
        </p:spPr>
      </p:cxnSp>
      <p:sp>
        <p:nvSpPr>
          <p:cNvPr id="26" name="文本框 25"/>
          <p:cNvSpPr txBox="1"/>
          <p:nvPr/>
        </p:nvSpPr>
        <p:spPr>
          <a:xfrm>
            <a:off x="251520" y="2075364"/>
            <a:ext cx="547869" cy="1569660"/>
          </a:xfrm>
          <a:prstGeom prst="rect">
            <a:avLst/>
          </a:prstGeom>
        </p:spPr>
        <p:txBody>
          <a:bodyPr wrap="square" rtlCol="0">
            <a:spAutoFit/>
          </a:bodyPr>
          <a:lstStyle/>
          <a:p>
            <a:r>
              <a:rPr lang="zh-CN" altLang="en-US" sz="2400" kern="0" dirty="0">
                <a:latin typeface="微软雅黑" panose="020B0503020204020204" pitchFamily="34" charset="-122"/>
                <a:ea typeface="微软雅黑" panose="020B0503020204020204" pitchFamily="34" charset="-122"/>
              </a:rPr>
              <a:t>手工特征</a:t>
            </a:r>
          </a:p>
        </p:txBody>
      </p:sp>
      <p:sp>
        <p:nvSpPr>
          <p:cNvPr id="27" name="文本框 26"/>
          <p:cNvSpPr txBox="1"/>
          <p:nvPr/>
        </p:nvSpPr>
        <p:spPr>
          <a:xfrm>
            <a:off x="251520" y="4437773"/>
            <a:ext cx="547869" cy="1569660"/>
          </a:xfrm>
          <a:prstGeom prst="rect">
            <a:avLst/>
          </a:prstGeom>
        </p:spPr>
        <p:txBody>
          <a:bodyPr wrap="square" rtlCol="0">
            <a:spAutoFit/>
          </a:bodyPr>
          <a:lstStyle/>
          <a:p>
            <a:r>
              <a:rPr lang="zh-CN" altLang="en-US" sz="2400" kern="0" dirty="0">
                <a:latin typeface="微软雅黑" panose="020B0503020204020204" pitchFamily="34" charset="-122"/>
                <a:ea typeface="微软雅黑" panose="020B0503020204020204" pitchFamily="34" charset="-122"/>
              </a:rPr>
              <a:t>深度学习</a:t>
            </a:r>
          </a:p>
        </p:txBody>
      </p:sp>
      <p:sp>
        <p:nvSpPr>
          <p:cNvPr id="28" name="流程图: 联系 27"/>
          <p:cNvSpPr/>
          <p:nvPr/>
        </p:nvSpPr>
        <p:spPr bwMode="auto">
          <a:xfrm>
            <a:off x="1159488" y="1698960"/>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314382" y="1465795"/>
            <a:ext cx="2077354" cy="646331"/>
          </a:xfrm>
          <a:prstGeom prst="rect">
            <a:avLst/>
          </a:prstGeom>
        </p:spPr>
        <p:txBody>
          <a:bodyPr wrap="square" rtlCol="0">
            <a:spAutoFit/>
          </a:bodyPr>
          <a:lstStyle/>
          <a:p>
            <a:r>
              <a:rPr lang="en-US" altLang="zh-CN" b="1" kern="0" dirty="0" smtClean="0">
                <a:latin typeface="+mj-lt"/>
              </a:rPr>
              <a:t>D2MA</a:t>
            </a:r>
            <a:r>
              <a:rPr lang="en-US" altLang="zh-CN" kern="0" dirty="0" smtClean="0">
                <a:latin typeface="+mj-lt"/>
              </a:rPr>
              <a:t>, </a:t>
            </a:r>
            <a:r>
              <a:rPr lang="en-US" altLang="zh-CN" kern="0" dirty="0" smtClean="0">
                <a:solidFill>
                  <a:srgbClr val="FF0000"/>
                </a:solidFill>
                <a:latin typeface="+mj-lt"/>
              </a:rPr>
              <a:t>MP3Stego</a:t>
            </a:r>
            <a:r>
              <a:rPr lang="en-US" altLang="zh-CN" kern="0" dirty="0" smtClean="0">
                <a:latin typeface="+mj-lt"/>
              </a:rPr>
              <a:t>,</a:t>
            </a:r>
          </a:p>
          <a:p>
            <a:r>
              <a:rPr lang="en-US" altLang="zh-CN" kern="0" dirty="0" smtClean="0"/>
              <a:t>Inf</a:t>
            </a:r>
            <a:r>
              <a:rPr lang="en-US" altLang="zh-CN" kern="0" dirty="0"/>
              <a:t>. Sci,</a:t>
            </a:r>
            <a:r>
              <a:rPr lang="en-US" altLang="zh-CN" kern="0" dirty="0" smtClean="0">
                <a:latin typeface="+mj-lt"/>
              </a:rPr>
              <a:t> 2013</a:t>
            </a:r>
            <a:r>
              <a:rPr lang="en-US" altLang="zh-CN" sz="1600" kern="0" baseline="30000" dirty="0" smtClean="0">
                <a:latin typeface="+mj-lt"/>
              </a:rPr>
              <a:t>[9]</a:t>
            </a:r>
            <a:endParaRPr lang="zh-CN" altLang="en-US" sz="1600" kern="0" baseline="30000" dirty="0">
              <a:latin typeface="+mj-lt"/>
            </a:endParaRPr>
          </a:p>
        </p:txBody>
      </p:sp>
      <p:sp>
        <p:nvSpPr>
          <p:cNvPr id="30" name="流程图: 联系 29"/>
          <p:cNvSpPr/>
          <p:nvPr/>
        </p:nvSpPr>
        <p:spPr bwMode="auto">
          <a:xfrm>
            <a:off x="6949280" y="5834795"/>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092280" y="5463130"/>
            <a:ext cx="1992396" cy="923330"/>
          </a:xfrm>
          <a:prstGeom prst="rect">
            <a:avLst/>
          </a:prstGeom>
        </p:spPr>
        <p:txBody>
          <a:bodyPr wrap="square" rtlCol="0">
            <a:spAutoFit/>
          </a:bodyPr>
          <a:lstStyle/>
          <a:p>
            <a:r>
              <a:rPr lang="en-US" altLang="zh-CN" b="1" dirty="0"/>
              <a:t>Spec-</a:t>
            </a:r>
            <a:r>
              <a:rPr lang="en-US" altLang="zh-CN" b="1" dirty="0" err="1"/>
              <a:t>ResNet</a:t>
            </a:r>
            <a:r>
              <a:rPr lang="en-US" altLang="zh-CN" kern="0" dirty="0" smtClean="0">
                <a:latin typeface="+mj-lt"/>
              </a:rPr>
              <a:t>,</a:t>
            </a:r>
            <a:r>
              <a:rPr lang="en-US" altLang="zh-CN" kern="0" dirty="0">
                <a:solidFill>
                  <a:srgbClr val="FF0000"/>
                </a:solidFill>
              </a:rPr>
              <a:t> </a:t>
            </a:r>
            <a:r>
              <a:rPr lang="en-US" altLang="zh-CN" kern="0" dirty="0" smtClean="0">
                <a:solidFill>
                  <a:srgbClr val="FF0000"/>
                </a:solidFill>
              </a:rPr>
              <a:t>MP3Stego+AAC</a:t>
            </a:r>
            <a:r>
              <a:rPr lang="en-US" altLang="zh-CN" kern="0" dirty="0" smtClean="0"/>
              <a:t>,</a:t>
            </a:r>
            <a:r>
              <a:rPr lang="en-US" altLang="zh-CN" kern="0" dirty="0" smtClean="0">
                <a:latin typeface="+mj-lt"/>
              </a:rPr>
              <a:t> </a:t>
            </a:r>
            <a:r>
              <a:rPr lang="en-US" altLang="zh-CN" kern="0" dirty="0" err="1" smtClean="0">
                <a:latin typeface="+mj-lt"/>
              </a:rPr>
              <a:t>arxiv</a:t>
            </a:r>
            <a:r>
              <a:rPr lang="en-US" altLang="zh-CN" kern="0" dirty="0" smtClean="0">
                <a:latin typeface="+mj-lt"/>
              </a:rPr>
              <a:t>, 2019</a:t>
            </a:r>
            <a:r>
              <a:rPr lang="en-US" altLang="zh-CN" sz="1600" kern="0" baseline="30000" dirty="0" smtClean="0">
                <a:latin typeface="+mj-lt"/>
              </a:rPr>
              <a:t>[22]</a:t>
            </a:r>
            <a:endParaRPr lang="zh-CN" altLang="en-US" sz="1600" kern="0" baseline="30000" dirty="0">
              <a:latin typeface="+mj-lt"/>
            </a:endParaRPr>
          </a:p>
        </p:txBody>
      </p:sp>
      <p:sp>
        <p:nvSpPr>
          <p:cNvPr id="32" name="流程图: 联系 31"/>
          <p:cNvSpPr/>
          <p:nvPr/>
        </p:nvSpPr>
        <p:spPr bwMode="auto">
          <a:xfrm>
            <a:off x="5454777" y="1698960"/>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721019" y="1484222"/>
            <a:ext cx="2202630" cy="646331"/>
          </a:xfrm>
          <a:prstGeom prst="rect">
            <a:avLst/>
          </a:prstGeom>
        </p:spPr>
        <p:txBody>
          <a:bodyPr wrap="square" rtlCol="0">
            <a:spAutoFit/>
          </a:bodyPr>
          <a:lstStyle/>
          <a:p>
            <a:r>
              <a:rPr lang="en-US" altLang="zh-CN" b="1" kern="0" dirty="0" smtClean="0">
                <a:latin typeface="+mj-lt"/>
              </a:rPr>
              <a:t>ADOTP</a:t>
            </a:r>
            <a:r>
              <a:rPr lang="en-US" altLang="zh-CN" kern="0" dirty="0" smtClean="0">
                <a:latin typeface="+mj-lt"/>
              </a:rPr>
              <a:t>, </a:t>
            </a:r>
            <a:r>
              <a:rPr lang="en-US" altLang="zh-CN" kern="0" dirty="0" smtClean="0">
                <a:solidFill>
                  <a:srgbClr val="FF0000"/>
                </a:solidFill>
              </a:rPr>
              <a:t>MP3Stego</a:t>
            </a:r>
            <a:r>
              <a:rPr lang="en-US" altLang="zh-CN" kern="0" dirty="0" smtClean="0"/>
              <a:t>,</a:t>
            </a:r>
            <a:r>
              <a:rPr lang="en-US" altLang="zh-CN" kern="0" dirty="0" smtClean="0">
                <a:solidFill>
                  <a:srgbClr val="FF0000"/>
                </a:solidFill>
              </a:rPr>
              <a:t> </a:t>
            </a:r>
          </a:p>
          <a:p>
            <a:r>
              <a:rPr lang="en-US" altLang="zh-CN" kern="0" dirty="0" smtClean="0">
                <a:latin typeface="+mj-lt"/>
              </a:rPr>
              <a:t>MTAP, 2017</a:t>
            </a:r>
            <a:r>
              <a:rPr lang="en-US" altLang="zh-CN" sz="1600" kern="0" baseline="30000" dirty="0" smtClean="0">
                <a:latin typeface="+mj-lt"/>
              </a:rPr>
              <a:t>[17]</a:t>
            </a:r>
            <a:endParaRPr lang="zh-CN" altLang="en-US" sz="1600" kern="0" baseline="30000" dirty="0">
              <a:latin typeface="+mj-lt"/>
            </a:endParaRPr>
          </a:p>
        </p:txBody>
      </p:sp>
      <p:sp>
        <p:nvSpPr>
          <p:cNvPr id="34" name="流程图: 联系 33"/>
          <p:cNvSpPr/>
          <p:nvPr/>
        </p:nvSpPr>
        <p:spPr bwMode="auto">
          <a:xfrm>
            <a:off x="5454778" y="2860696"/>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634777" y="2627531"/>
            <a:ext cx="1778415" cy="646331"/>
          </a:xfrm>
          <a:prstGeom prst="rect">
            <a:avLst/>
          </a:prstGeom>
        </p:spPr>
        <p:txBody>
          <a:bodyPr wrap="square" rtlCol="0">
            <a:spAutoFit/>
          </a:bodyPr>
          <a:lstStyle/>
          <a:p>
            <a:r>
              <a:rPr lang="en-US" altLang="zh-CN" b="1" kern="0" dirty="0"/>
              <a:t>MDI2</a:t>
            </a:r>
            <a:r>
              <a:rPr lang="en-US" altLang="zh-CN" kern="0" dirty="0"/>
              <a:t>, </a:t>
            </a:r>
            <a:r>
              <a:rPr lang="en-US" altLang="zh-CN" kern="0" dirty="0">
                <a:solidFill>
                  <a:srgbClr val="FF0000"/>
                </a:solidFill>
              </a:rPr>
              <a:t>AAC</a:t>
            </a:r>
            <a:r>
              <a:rPr lang="en-US" altLang="zh-CN" kern="0" dirty="0"/>
              <a:t>, IWDW, </a:t>
            </a:r>
            <a:r>
              <a:rPr lang="en-US" altLang="zh-CN" kern="0" dirty="0" smtClean="0"/>
              <a:t>2017</a:t>
            </a:r>
            <a:r>
              <a:rPr lang="en-US" altLang="zh-CN" sz="1600" kern="0" baseline="30000" dirty="0" smtClean="0"/>
              <a:t>[16]</a:t>
            </a:r>
            <a:endParaRPr lang="zh-CN" altLang="en-US" sz="1600" kern="0" baseline="30000" dirty="0"/>
          </a:p>
        </p:txBody>
      </p:sp>
      <p:sp>
        <p:nvSpPr>
          <p:cNvPr id="37" name="流程图: 联系 36"/>
          <p:cNvSpPr/>
          <p:nvPr/>
        </p:nvSpPr>
        <p:spPr bwMode="auto">
          <a:xfrm>
            <a:off x="5454778" y="4600010"/>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5590899" y="4366845"/>
            <a:ext cx="2213509" cy="646331"/>
          </a:xfrm>
          <a:prstGeom prst="rect">
            <a:avLst/>
          </a:prstGeom>
        </p:spPr>
        <p:txBody>
          <a:bodyPr wrap="square" rtlCol="0">
            <a:spAutoFit/>
          </a:bodyPr>
          <a:lstStyle/>
          <a:p>
            <a:r>
              <a:rPr lang="en-US" altLang="zh-CN" b="1" dirty="0" smtClean="0"/>
              <a:t>Chen-Net</a:t>
            </a:r>
            <a:r>
              <a:rPr lang="en-US" altLang="zh-CN" kern="0" dirty="0" smtClean="0">
                <a:latin typeface="+mj-lt"/>
              </a:rPr>
              <a:t>, </a:t>
            </a:r>
            <a:r>
              <a:rPr lang="en-US" altLang="zh-CN" kern="0" dirty="0" smtClean="0">
                <a:solidFill>
                  <a:srgbClr val="FF0000"/>
                </a:solidFill>
              </a:rPr>
              <a:t>WAV</a:t>
            </a:r>
            <a:r>
              <a:rPr lang="en-US" altLang="zh-CN" kern="0" dirty="0" smtClean="0"/>
              <a:t>,</a:t>
            </a:r>
            <a:r>
              <a:rPr lang="en-US" altLang="zh-CN" kern="0" dirty="0" smtClean="0">
                <a:solidFill>
                  <a:srgbClr val="FF0000"/>
                </a:solidFill>
              </a:rPr>
              <a:t> </a:t>
            </a:r>
            <a:r>
              <a:rPr lang="en-US" altLang="zh-CN" kern="0" dirty="0" smtClean="0">
                <a:latin typeface="+mj-lt"/>
              </a:rPr>
              <a:t>IH&amp;MMSec, 2017</a:t>
            </a:r>
            <a:r>
              <a:rPr lang="en-US" altLang="zh-CN" sz="1600" kern="0" baseline="30000" dirty="0" smtClean="0">
                <a:latin typeface="+mj-lt"/>
              </a:rPr>
              <a:t>[18]</a:t>
            </a:r>
            <a:endParaRPr lang="zh-CN" altLang="en-US" sz="1600" kern="0" baseline="30000" dirty="0">
              <a:latin typeface="+mj-lt"/>
            </a:endParaRPr>
          </a:p>
        </p:txBody>
      </p:sp>
      <p:sp>
        <p:nvSpPr>
          <p:cNvPr id="39" name="流程图: 联系 38"/>
          <p:cNvSpPr/>
          <p:nvPr/>
        </p:nvSpPr>
        <p:spPr bwMode="auto">
          <a:xfrm>
            <a:off x="5075925" y="3575221"/>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228543" y="3342056"/>
            <a:ext cx="1387725" cy="923330"/>
          </a:xfrm>
          <a:prstGeom prst="rect">
            <a:avLst/>
          </a:prstGeom>
        </p:spPr>
        <p:txBody>
          <a:bodyPr wrap="square" rtlCol="0">
            <a:spAutoFit/>
          </a:bodyPr>
          <a:lstStyle/>
          <a:p>
            <a:r>
              <a:rPr lang="en-US" altLang="zh-CN" b="1" kern="0" dirty="0" smtClean="0">
                <a:latin typeface="+mj-lt"/>
              </a:rPr>
              <a:t>D2-RMFCC</a:t>
            </a:r>
            <a:r>
              <a:rPr lang="en-US" altLang="zh-CN" kern="0" dirty="0" smtClean="0">
                <a:latin typeface="+mj-lt"/>
              </a:rPr>
              <a:t>, </a:t>
            </a:r>
          </a:p>
          <a:p>
            <a:r>
              <a:rPr lang="en-US" altLang="zh-CN" kern="0" dirty="0" smtClean="0">
                <a:solidFill>
                  <a:srgbClr val="FF0000"/>
                </a:solidFill>
              </a:rPr>
              <a:t>WAV</a:t>
            </a:r>
            <a:r>
              <a:rPr lang="en-US" altLang="zh-CN" kern="0" dirty="0" smtClean="0"/>
              <a:t>,</a:t>
            </a:r>
            <a:r>
              <a:rPr lang="en-US" altLang="zh-CN" kern="0" dirty="0" smtClean="0">
                <a:solidFill>
                  <a:srgbClr val="FF0000"/>
                </a:solidFill>
              </a:rPr>
              <a:t> </a:t>
            </a:r>
            <a:r>
              <a:rPr lang="en-US" altLang="zh-CN" kern="0" dirty="0" smtClean="0">
                <a:latin typeface="+mj-lt"/>
              </a:rPr>
              <a:t>DSP, </a:t>
            </a:r>
          </a:p>
          <a:p>
            <a:r>
              <a:rPr lang="en-US" altLang="zh-CN" kern="0" dirty="0" smtClean="0">
                <a:latin typeface="+mj-lt"/>
              </a:rPr>
              <a:t>2016</a:t>
            </a:r>
            <a:r>
              <a:rPr lang="en-US" altLang="zh-CN" sz="1600" kern="0" baseline="30000" dirty="0" smtClean="0">
                <a:latin typeface="+mj-lt"/>
              </a:rPr>
              <a:t>[15]</a:t>
            </a:r>
            <a:endParaRPr lang="zh-CN" altLang="en-US" sz="1600" kern="0" baseline="30000" dirty="0">
              <a:latin typeface="+mj-lt"/>
            </a:endParaRPr>
          </a:p>
        </p:txBody>
      </p:sp>
      <p:sp>
        <p:nvSpPr>
          <p:cNvPr id="42" name="流程图: 联系 41"/>
          <p:cNvSpPr/>
          <p:nvPr/>
        </p:nvSpPr>
        <p:spPr bwMode="auto">
          <a:xfrm>
            <a:off x="5075925" y="5382782"/>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205942" y="5011117"/>
            <a:ext cx="1979977" cy="923330"/>
          </a:xfrm>
          <a:prstGeom prst="rect">
            <a:avLst/>
          </a:prstGeom>
        </p:spPr>
        <p:txBody>
          <a:bodyPr wrap="square" rtlCol="0">
            <a:spAutoFit/>
          </a:bodyPr>
          <a:lstStyle/>
          <a:p>
            <a:r>
              <a:rPr lang="en-US" altLang="zh-CN" b="1" dirty="0" smtClean="0"/>
              <a:t>WAV+DBN</a:t>
            </a:r>
            <a:r>
              <a:rPr lang="en-US" altLang="zh-CN" kern="0" dirty="0">
                <a:latin typeface="+mj-lt"/>
              </a:rPr>
              <a:t>, </a:t>
            </a:r>
            <a:r>
              <a:rPr lang="en-US" altLang="zh-CN" kern="0" dirty="0" smtClean="0">
                <a:solidFill>
                  <a:srgbClr val="FF0000"/>
                </a:solidFill>
              </a:rPr>
              <a:t>WAV</a:t>
            </a:r>
            <a:r>
              <a:rPr lang="en-US" altLang="zh-CN" kern="0" dirty="0" smtClean="0"/>
              <a:t>,</a:t>
            </a:r>
            <a:endParaRPr lang="en-US" altLang="zh-CN" kern="0" dirty="0" smtClean="0">
              <a:latin typeface="+mj-lt"/>
            </a:endParaRPr>
          </a:p>
          <a:p>
            <a:r>
              <a:rPr lang="en-US" altLang="zh-CN" kern="0" dirty="0" smtClean="0">
                <a:latin typeface="+mj-lt"/>
              </a:rPr>
              <a:t>I. J</a:t>
            </a:r>
            <a:r>
              <a:rPr lang="en-US" altLang="zh-CN" kern="0" dirty="0">
                <a:latin typeface="+mj-lt"/>
              </a:rPr>
              <a:t>. Speech </a:t>
            </a:r>
            <a:r>
              <a:rPr lang="en-US" altLang="zh-CN" kern="0" dirty="0" smtClean="0">
                <a:latin typeface="+mj-lt"/>
              </a:rPr>
              <a:t>Tec,</a:t>
            </a:r>
          </a:p>
          <a:p>
            <a:r>
              <a:rPr lang="en-US" altLang="zh-CN" kern="0" dirty="0" smtClean="0">
                <a:latin typeface="+mj-lt"/>
              </a:rPr>
              <a:t>2016</a:t>
            </a:r>
            <a:r>
              <a:rPr lang="en-US" altLang="zh-CN" sz="1600" kern="0" baseline="30000" dirty="0" smtClean="0">
                <a:latin typeface="+mj-lt"/>
              </a:rPr>
              <a:t>[14]</a:t>
            </a:r>
            <a:endParaRPr lang="zh-CN" altLang="en-US" sz="1600" kern="0" baseline="30000" dirty="0">
              <a:latin typeface="+mj-lt"/>
            </a:endParaRPr>
          </a:p>
        </p:txBody>
      </p:sp>
      <p:sp>
        <p:nvSpPr>
          <p:cNvPr id="45" name="流程图: 联系 44"/>
          <p:cNvSpPr/>
          <p:nvPr/>
        </p:nvSpPr>
        <p:spPr bwMode="auto">
          <a:xfrm>
            <a:off x="5075925" y="2151738"/>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303894" y="1918573"/>
            <a:ext cx="1844145" cy="646331"/>
          </a:xfrm>
          <a:prstGeom prst="rect">
            <a:avLst/>
          </a:prstGeom>
        </p:spPr>
        <p:txBody>
          <a:bodyPr wrap="square" rtlCol="0">
            <a:spAutoFit/>
          </a:bodyPr>
          <a:lstStyle/>
          <a:p>
            <a:r>
              <a:rPr lang="en-US" altLang="zh-CN" b="1" kern="0" dirty="0" smtClean="0">
                <a:latin typeface="+mj-lt"/>
              </a:rPr>
              <a:t>CMMAC</a:t>
            </a:r>
            <a:r>
              <a:rPr lang="en-US" altLang="zh-CN" kern="0" dirty="0" smtClean="0">
                <a:latin typeface="+mj-lt"/>
              </a:rPr>
              <a:t>, </a:t>
            </a:r>
            <a:r>
              <a:rPr lang="en-US" altLang="zh-CN" kern="0" dirty="0" smtClean="0">
                <a:solidFill>
                  <a:srgbClr val="FF0000"/>
                </a:solidFill>
              </a:rPr>
              <a:t>AAC, </a:t>
            </a:r>
            <a:r>
              <a:rPr lang="en-US" altLang="zh-CN" kern="0" dirty="0" smtClean="0">
                <a:latin typeface="+mj-lt"/>
              </a:rPr>
              <a:t>ICASSP, 2016</a:t>
            </a:r>
            <a:r>
              <a:rPr lang="en-US" altLang="zh-CN" sz="1600" kern="0" baseline="30000" dirty="0" smtClean="0">
                <a:latin typeface="+mj-lt"/>
              </a:rPr>
              <a:t>[13]</a:t>
            </a:r>
            <a:endParaRPr lang="zh-CN" altLang="en-US" sz="1600" kern="0" baseline="30000" dirty="0">
              <a:latin typeface="+mj-lt"/>
            </a:endParaRPr>
          </a:p>
        </p:txBody>
      </p:sp>
      <p:sp>
        <p:nvSpPr>
          <p:cNvPr id="47" name="流程图: 联系 46"/>
          <p:cNvSpPr/>
          <p:nvPr/>
        </p:nvSpPr>
        <p:spPr bwMode="auto">
          <a:xfrm>
            <a:off x="6949280" y="3718991"/>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7116108" y="3347326"/>
            <a:ext cx="1740876" cy="923330"/>
          </a:xfrm>
          <a:prstGeom prst="rect">
            <a:avLst/>
          </a:prstGeom>
        </p:spPr>
        <p:txBody>
          <a:bodyPr wrap="square" rtlCol="0">
            <a:spAutoFit/>
          </a:bodyPr>
          <a:lstStyle/>
          <a:p>
            <a:r>
              <a:rPr lang="en-US" altLang="zh-CN" b="1" dirty="0" smtClean="0"/>
              <a:t>Cali-MES</a:t>
            </a:r>
            <a:r>
              <a:rPr lang="en-US" altLang="zh-CN" kern="0" dirty="0" smtClean="0">
                <a:latin typeface="+mj-lt"/>
              </a:rPr>
              <a:t>,</a:t>
            </a:r>
            <a:r>
              <a:rPr lang="en-US" altLang="zh-CN" kern="0" dirty="0" smtClean="0">
                <a:solidFill>
                  <a:srgbClr val="FF0000"/>
                </a:solidFill>
              </a:rPr>
              <a:t> MP3Stego</a:t>
            </a:r>
            <a:r>
              <a:rPr lang="en-US" altLang="zh-CN" kern="0" dirty="0" smtClean="0"/>
              <a:t>,</a:t>
            </a:r>
            <a:r>
              <a:rPr lang="en-US" altLang="zh-CN" kern="0" dirty="0" smtClean="0">
                <a:latin typeface="+mj-lt"/>
              </a:rPr>
              <a:t> </a:t>
            </a:r>
          </a:p>
          <a:p>
            <a:r>
              <a:rPr lang="en-US" altLang="zh-CN" kern="0" dirty="0" smtClean="0"/>
              <a:t>Inf</a:t>
            </a:r>
            <a:r>
              <a:rPr lang="en-US" altLang="zh-CN" kern="0" dirty="0"/>
              <a:t>. Sci</a:t>
            </a:r>
            <a:r>
              <a:rPr lang="en-US" altLang="zh-CN" kern="0" dirty="0" smtClean="0">
                <a:latin typeface="+mj-lt"/>
              </a:rPr>
              <a:t>, 2019</a:t>
            </a:r>
            <a:r>
              <a:rPr lang="en-US" altLang="zh-CN" sz="1600" kern="0" baseline="30000" dirty="0" smtClean="0">
                <a:latin typeface="+mj-lt"/>
              </a:rPr>
              <a:t>[21]</a:t>
            </a:r>
            <a:endParaRPr lang="zh-CN" altLang="en-US" sz="1600" kern="0" baseline="30000" dirty="0">
              <a:latin typeface="+mj-lt"/>
            </a:endParaRPr>
          </a:p>
        </p:txBody>
      </p:sp>
      <p:sp>
        <p:nvSpPr>
          <p:cNvPr id="49" name="流程图: 联系 48"/>
          <p:cNvSpPr/>
          <p:nvPr/>
        </p:nvSpPr>
        <p:spPr bwMode="auto">
          <a:xfrm>
            <a:off x="6470842" y="5162219"/>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606963" y="4929054"/>
            <a:ext cx="2213509" cy="646331"/>
          </a:xfrm>
          <a:prstGeom prst="rect">
            <a:avLst/>
          </a:prstGeom>
        </p:spPr>
        <p:txBody>
          <a:bodyPr wrap="square" rtlCol="0">
            <a:spAutoFit/>
          </a:bodyPr>
          <a:lstStyle/>
          <a:p>
            <a:r>
              <a:rPr lang="en-US" altLang="zh-CN" b="1" dirty="0" smtClean="0"/>
              <a:t>WASDN</a:t>
            </a:r>
            <a:r>
              <a:rPr lang="en-US" altLang="zh-CN" kern="0" dirty="0" smtClean="0">
                <a:latin typeface="+mj-lt"/>
              </a:rPr>
              <a:t>, </a:t>
            </a:r>
            <a:r>
              <a:rPr lang="en-US" altLang="zh-CN" kern="0" dirty="0" smtClean="0">
                <a:solidFill>
                  <a:srgbClr val="FF0000"/>
                </a:solidFill>
              </a:rPr>
              <a:t>MP3</a:t>
            </a:r>
            <a:r>
              <a:rPr lang="en-US" altLang="zh-CN" kern="0" dirty="0" smtClean="0"/>
              <a:t>,</a:t>
            </a:r>
            <a:r>
              <a:rPr lang="en-US" altLang="zh-CN" kern="0" dirty="0" smtClean="0">
                <a:solidFill>
                  <a:srgbClr val="FF0000"/>
                </a:solidFill>
              </a:rPr>
              <a:t> </a:t>
            </a:r>
            <a:r>
              <a:rPr lang="en-US" altLang="zh-CN" kern="0" dirty="0" smtClean="0">
                <a:latin typeface="+mj-lt"/>
              </a:rPr>
              <a:t>IH&amp;MMSec, 2018</a:t>
            </a:r>
            <a:r>
              <a:rPr lang="en-US" altLang="zh-CN" sz="1600" kern="0" baseline="30000" dirty="0" smtClean="0">
                <a:latin typeface="+mj-lt"/>
              </a:rPr>
              <a:t>[19]</a:t>
            </a:r>
            <a:endParaRPr lang="zh-CN" altLang="en-US" sz="1600" kern="0" baseline="30000" dirty="0">
              <a:latin typeface="+mj-lt"/>
            </a:endParaRPr>
          </a:p>
        </p:txBody>
      </p:sp>
      <p:cxnSp>
        <p:nvCxnSpPr>
          <p:cNvPr id="36" name="直接箭头连接符 35"/>
          <p:cNvCxnSpPr/>
          <p:nvPr/>
        </p:nvCxnSpPr>
        <p:spPr bwMode="auto">
          <a:xfrm flipV="1">
            <a:off x="5165925" y="1711965"/>
            <a:ext cx="0" cy="4348065"/>
          </a:xfrm>
          <a:prstGeom prst="straightConnector1">
            <a:avLst/>
          </a:prstGeom>
          <a:solidFill>
            <a:schemeClr val="accent1"/>
          </a:solidFill>
          <a:ln w="3175" cap="flat" cmpd="sng" algn="ctr">
            <a:solidFill>
              <a:schemeClr val="tx1"/>
            </a:solidFill>
            <a:prstDash val="dashDot"/>
            <a:round/>
            <a:headEnd type="none" w="med" len="med"/>
            <a:tailEnd type="none" w="med" len="med"/>
          </a:ln>
          <a:effectLst/>
        </p:spPr>
      </p:cxnSp>
      <p:sp>
        <p:nvSpPr>
          <p:cNvPr id="53" name="流程图: 联系 52"/>
          <p:cNvSpPr/>
          <p:nvPr/>
        </p:nvSpPr>
        <p:spPr bwMode="auto">
          <a:xfrm>
            <a:off x="1763688" y="2816398"/>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918582" y="2583233"/>
            <a:ext cx="2077354" cy="646331"/>
          </a:xfrm>
          <a:prstGeom prst="rect">
            <a:avLst/>
          </a:prstGeom>
        </p:spPr>
        <p:txBody>
          <a:bodyPr wrap="square" rtlCol="0">
            <a:spAutoFit/>
          </a:bodyPr>
          <a:lstStyle/>
          <a:p>
            <a:r>
              <a:rPr lang="en-US" altLang="zh-CN" b="1" kern="0" dirty="0" smtClean="0">
                <a:latin typeface="+mj-lt"/>
              </a:rPr>
              <a:t>RCF</a:t>
            </a:r>
            <a:r>
              <a:rPr lang="en-US" altLang="zh-CN" kern="0" dirty="0" smtClean="0">
                <a:latin typeface="+mj-lt"/>
              </a:rPr>
              <a:t>, </a:t>
            </a:r>
            <a:r>
              <a:rPr lang="en-US" altLang="zh-CN" kern="0" dirty="0" smtClean="0">
                <a:solidFill>
                  <a:srgbClr val="FF0000"/>
                </a:solidFill>
                <a:latin typeface="+mj-lt"/>
              </a:rPr>
              <a:t>MP3Stego</a:t>
            </a:r>
            <a:r>
              <a:rPr lang="en-US" altLang="zh-CN" kern="0" dirty="0" smtClean="0">
                <a:latin typeface="+mj-lt"/>
              </a:rPr>
              <a:t>,</a:t>
            </a:r>
          </a:p>
          <a:p>
            <a:r>
              <a:rPr lang="en-US" altLang="zh-CN" kern="0" dirty="0" smtClean="0"/>
              <a:t>MTAP,</a:t>
            </a:r>
            <a:r>
              <a:rPr lang="en-US" altLang="zh-CN" kern="0" dirty="0" smtClean="0">
                <a:latin typeface="+mj-lt"/>
              </a:rPr>
              <a:t> 2014</a:t>
            </a:r>
            <a:r>
              <a:rPr lang="en-US" altLang="zh-CN" sz="1600" kern="0" baseline="30000" dirty="0" smtClean="0">
                <a:latin typeface="+mj-lt"/>
              </a:rPr>
              <a:t>[11]</a:t>
            </a:r>
            <a:endParaRPr lang="zh-CN" altLang="en-US" sz="1600" kern="0" baseline="30000" dirty="0">
              <a:latin typeface="+mj-lt"/>
            </a:endParaRPr>
          </a:p>
        </p:txBody>
      </p:sp>
      <p:sp>
        <p:nvSpPr>
          <p:cNvPr id="55" name="流程图: 联系 54"/>
          <p:cNvSpPr/>
          <p:nvPr/>
        </p:nvSpPr>
        <p:spPr bwMode="auto">
          <a:xfrm>
            <a:off x="1159488" y="2254703"/>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314382" y="2033138"/>
            <a:ext cx="2077354" cy="646331"/>
          </a:xfrm>
          <a:prstGeom prst="rect">
            <a:avLst/>
          </a:prstGeom>
        </p:spPr>
        <p:txBody>
          <a:bodyPr wrap="square" rtlCol="0">
            <a:spAutoFit/>
          </a:bodyPr>
          <a:lstStyle/>
          <a:p>
            <a:r>
              <a:rPr lang="en-US" altLang="zh-CN" b="1" kern="0" dirty="0" smtClean="0">
                <a:latin typeface="+mj-lt"/>
              </a:rPr>
              <a:t>DSQS</a:t>
            </a:r>
            <a:r>
              <a:rPr lang="en-US" altLang="zh-CN" kern="0" dirty="0" smtClean="0">
                <a:latin typeface="+mj-lt"/>
              </a:rPr>
              <a:t>, </a:t>
            </a:r>
            <a:r>
              <a:rPr lang="en-US" altLang="zh-CN" kern="0" dirty="0" smtClean="0">
                <a:solidFill>
                  <a:srgbClr val="FF0000"/>
                </a:solidFill>
                <a:latin typeface="+mj-lt"/>
              </a:rPr>
              <a:t>MP3Stego</a:t>
            </a:r>
            <a:r>
              <a:rPr lang="en-US" altLang="zh-CN" kern="0" dirty="0" smtClean="0">
                <a:latin typeface="+mj-lt"/>
              </a:rPr>
              <a:t>,</a:t>
            </a:r>
          </a:p>
          <a:p>
            <a:r>
              <a:rPr lang="en-US" altLang="zh-CN" kern="0" dirty="0" smtClean="0"/>
              <a:t>DSP,</a:t>
            </a:r>
            <a:r>
              <a:rPr lang="en-US" altLang="zh-CN" kern="0" dirty="0" smtClean="0">
                <a:latin typeface="+mj-lt"/>
              </a:rPr>
              <a:t> 2013</a:t>
            </a:r>
            <a:r>
              <a:rPr lang="en-US" altLang="zh-CN" sz="1600" kern="0" baseline="30000" dirty="0" smtClean="0">
                <a:latin typeface="+mj-lt"/>
              </a:rPr>
              <a:t>[10]</a:t>
            </a:r>
            <a:endParaRPr lang="zh-CN" altLang="en-US" sz="1600" kern="0" baseline="30000" dirty="0">
              <a:latin typeface="+mj-lt"/>
            </a:endParaRPr>
          </a:p>
        </p:txBody>
      </p:sp>
      <p:sp>
        <p:nvSpPr>
          <p:cNvPr id="57" name="流程图: 联系 56"/>
          <p:cNvSpPr/>
          <p:nvPr/>
        </p:nvSpPr>
        <p:spPr bwMode="auto">
          <a:xfrm>
            <a:off x="944012" y="3420172"/>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1098906" y="3187007"/>
            <a:ext cx="2077354" cy="646331"/>
          </a:xfrm>
          <a:prstGeom prst="rect">
            <a:avLst/>
          </a:prstGeom>
        </p:spPr>
        <p:txBody>
          <a:bodyPr wrap="square" rtlCol="0">
            <a:spAutoFit/>
          </a:bodyPr>
          <a:lstStyle/>
          <a:p>
            <a:r>
              <a:rPr lang="en-US" altLang="zh-CN" b="1" kern="0" dirty="0" smtClean="0">
                <a:latin typeface="+mj-lt"/>
              </a:rPr>
              <a:t>HTDR</a:t>
            </a:r>
            <a:r>
              <a:rPr lang="en-US" altLang="zh-CN" kern="0" dirty="0" smtClean="0">
                <a:latin typeface="+mj-lt"/>
              </a:rPr>
              <a:t>, </a:t>
            </a:r>
            <a:r>
              <a:rPr lang="en-US" altLang="zh-CN" kern="0" dirty="0" smtClean="0">
                <a:solidFill>
                  <a:srgbClr val="FF0000"/>
                </a:solidFill>
                <a:latin typeface="+mj-lt"/>
              </a:rPr>
              <a:t>MP3Stego</a:t>
            </a:r>
            <a:r>
              <a:rPr lang="en-US" altLang="zh-CN" kern="0" dirty="0" smtClean="0">
                <a:latin typeface="+mj-lt"/>
              </a:rPr>
              <a:t>,</a:t>
            </a:r>
          </a:p>
          <a:p>
            <a:r>
              <a:rPr lang="en-US" altLang="zh-CN" kern="0" dirty="0" err="1" smtClean="0"/>
              <a:t>JoGUCAS</a:t>
            </a:r>
            <a:r>
              <a:rPr lang="en-US" altLang="zh-CN" kern="0" dirty="0" smtClean="0"/>
              <a:t>,</a:t>
            </a:r>
            <a:r>
              <a:rPr lang="en-US" altLang="zh-CN" kern="0" dirty="0" smtClean="0">
                <a:latin typeface="+mj-lt"/>
              </a:rPr>
              <a:t> 2012</a:t>
            </a:r>
            <a:r>
              <a:rPr lang="en-US" altLang="zh-CN" sz="1600" kern="0" baseline="30000" dirty="0" smtClean="0">
                <a:latin typeface="+mj-lt"/>
              </a:rPr>
              <a:t>[8]</a:t>
            </a:r>
            <a:endParaRPr lang="zh-CN" altLang="en-US" sz="1600" kern="0" baseline="30000" dirty="0">
              <a:latin typeface="+mj-lt"/>
            </a:endParaRPr>
          </a:p>
        </p:txBody>
      </p:sp>
      <p:sp>
        <p:nvSpPr>
          <p:cNvPr id="41" name="流程图: 联系 40"/>
          <p:cNvSpPr/>
          <p:nvPr/>
        </p:nvSpPr>
        <p:spPr bwMode="auto">
          <a:xfrm>
            <a:off x="2411760" y="3951938"/>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2566653" y="3718773"/>
            <a:ext cx="2333509" cy="646331"/>
          </a:xfrm>
          <a:prstGeom prst="rect">
            <a:avLst/>
          </a:prstGeom>
        </p:spPr>
        <p:txBody>
          <a:bodyPr wrap="square" rtlCol="0">
            <a:spAutoFit/>
          </a:bodyPr>
          <a:lstStyle/>
          <a:p>
            <a:r>
              <a:rPr lang="en-US" altLang="zh-CN" b="1" kern="0" dirty="0" smtClean="0">
                <a:latin typeface="+mj-lt"/>
              </a:rPr>
              <a:t>Co-</a:t>
            </a:r>
            <a:r>
              <a:rPr lang="en-US" altLang="zh-CN" b="1" kern="0" dirty="0" err="1" smtClean="0">
                <a:latin typeface="+mj-lt"/>
              </a:rPr>
              <a:t>Occurance</a:t>
            </a:r>
            <a:r>
              <a:rPr lang="en-US" altLang="zh-CN" kern="0" dirty="0" smtClean="0">
                <a:latin typeface="+mj-lt"/>
              </a:rPr>
              <a:t>, </a:t>
            </a:r>
            <a:r>
              <a:rPr lang="en-US" altLang="zh-CN" kern="0" dirty="0" smtClean="0">
                <a:solidFill>
                  <a:srgbClr val="FF0000"/>
                </a:solidFill>
                <a:latin typeface="+mj-lt"/>
              </a:rPr>
              <a:t>MP3</a:t>
            </a:r>
            <a:r>
              <a:rPr lang="en-US" altLang="zh-CN" kern="0" dirty="0" smtClean="0">
                <a:latin typeface="+mj-lt"/>
              </a:rPr>
              <a:t>, </a:t>
            </a:r>
            <a:r>
              <a:rPr lang="en-US" altLang="zh-CN" kern="0" dirty="0" smtClean="0"/>
              <a:t>Patent,</a:t>
            </a:r>
            <a:r>
              <a:rPr lang="en-US" altLang="zh-CN" kern="0" dirty="0" smtClean="0">
                <a:latin typeface="+mj-lt"/>
              </a:rPr>
              <a:t> 2015</a:t>
            </a:r>
            <a:r>
              <a:rPr lang="en-US" altLang="zh-CN" sz="1600" kern="0" baseline="30000" dirty="0" smtClean="0">
                <a:latin typeface="+mj-lt"/>
              </a:rPr>
              <a:t>[12]</a:t>
            </a:r>
            <a:endParaRPr lang="zh-CN" altLang="en-US" sz="1600" kern="0" baseline="30000" dirty="0">
              <a:latin typeface="+mj-lt"/>
            </a:endParaRPr>
          </a:p>
        </p:txBody>
      </p:sp>
      <p:sp>
        <p:nvSpPr>
          <p:cNvPr id="51" name="流程图: 联系 50"/>
          <p:cNvSpPr/>
          <p:nvPr/>
        </p:nvSpPr>
        <p:spPr bwMode="auto">
          <a:xfrm>
            <a:off x="6936108" y="2359709"/>
            <a:ext cx="180000" cy="180000"/>
          </a:xfrm>
          <a:prstGeom prst="flowChartConnector">
            <a:avLst/>
          </a:prstGeom>
          <a:solidFill>
            <a:schemeClr val="tx1">
              <a:alpha val="50196"/>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126690" y="1988387"/>
            <a:ext cx="1981814" cy="923330"/>
          </a:xfrm>
          <a:prstGeom prst="rect">
            <a:avLst/>
          </a:prstGeom>
        </p:spPr>
        <p:txBody>
          <a:bodyPr wrap="square" rtlCol="0">
            <a:spAutoFit/>
          </a:bodyPr>
          <a:lstStyle/>
          <a:p>
            <a:r>
              <a:rPr lang="en-US" altLang="zh-CN" b="1" dirty="0" smtClean="0"/>
              <a:t>Multi-Layer Arch</a:t>
            </a:r>
            <a:r>
              <a:rPr lang="en-US" altLang="zh-CN" kern="0" dirty="0" smtClean="0">
                <a:latin typeface="+mj-lt"/>
              </a:rPr>
              <a:t>,</a:t>
            </a:r>
            <a:r>
              <a:rPr lang="en-US" altLang="zh-CN" kern="0" dirty="0" smtClean="0">
                <a:solidFill>
                  <a:srgbClr val="FF0000"/>
                </a:solidFill>
              </a:rPr>
              <a:t> UnderMP3Cover</a:t>
            </a:r>
            <a:r>
              <a:rPr lang="en-US" altLang="zh-CN" kern="0" dirty="0" smtClean="0"/>
              <a:t>,</a:t>
            </a:r>
            <a:r>
              <a:rPr lang="en-US" altLang="zh-CN" kern="0" dirty="0" smtClean="0">
                <a:latin typeface="+mj-lt"/>
              </a:rPr>
              <a:t> </a:t>
            </a:r>
          </a:p>
          <a:p>
            <a:r>
              <a:rPr lang="en-US" altLang="zh-CN" kern="0" dirty="0" smtClean="0"/>
              <a:t>TIFS</a:t>
            </a:r>
            <a:r>
              <a:rPr lang="en-US" altLang="zh-CN" kern="0" dirty="0" smtClean="0">
                <a:latin typeface="+mj-lt"/>
              </a:rPr>
              <a:t>, 2019</a:t>
            </a:r>
            <a:r>
              <a:rPr lang="en-US" altLang="zh-CN" sz="1600" kern="0" baseline="30000" dirty="0" smtClean="0">
                <a:latin typeface="+mj-lt"/>
              </a:rPr>
              <a:t>[20]</a:t>
            </a:r>
            <a:endParaRPr lang="zh-CN" altLang="en-US" sz="1600" kern="0" baseline="30000" dirty="0">
              <a:latin typeface="+mj-lt"/>
            </a:endParaRPr>
          </a:p>
        </p:txBody>
      </p:sp>
    </p:spTree>
    <p:extLst>
      <p:ext uri="{BB962C8B-B14F-4D97-AF65-F5344CB8AC3E}">
        <p14:creationId xmlns:p14="http://schemas.microsoft.com/office/powerpoint/2010/main" val="32616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1000"/>
                                        <p:tgtEl>
                                          <p:spTgt spid="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10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10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1000"/>
                                        <p:tgtEl>
                                          <p:spTgt spid="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10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10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1000"/>
                                        <p:tgtEl>
                                          <p:spTgt spid="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10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1000"/>
                                        <p:tgtEl>
                                          <p:spTgt spid="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10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1" grpId="0"/>
      <p:bldP spid="32" grpId="0" animBg="1"/>
      <p:bldP spid="33" grpId="0"/>
      <p:bldP spid="34" grpId="0" animBg="1"/>
      <p:bldP spid="35" grpId="0"/>
      <p:bldP spid="37" grpId="0" animBg="1"/>
      <p:bldP spid="38" grpId="0"/>
      <p:bldP spid="39" grpId="0" animBg="1"/>
      <p:bldP spid="40" grpId="0"/>
      <p:bldP spid="42" grpId="0" animBg="1"/>
      <p:bldP spid="43" grpId="0"/>
      <p:bldP spid="45" grpId="0" animBg="1"/>
      <p:bldP spid="46" grpId="0"/>
      <p:bldP spid="47" grpId="0" animBg="1"/>
      <p:bldP spid="48" grpId="0"/>
      <p:bldP spid="49" grpId="0" animBg="1"/>
      <p:bldP spid="50" grpId="0"/>
      <p:bldP spid="53" grpId="0" animBg="1"/>
      <p:bldP spid="54" grpId="0"/>
      <p:bldP spid="55" grpId="0" animBg="1"/>
      <p:bldP spid="56" grpId="0"/>
      <p:bldP spid="57" grpId="0" animBg="1"/>
      <p:bldP spid="58" grpId="0"/>
      <p:bldP spid="41" grpId="0" animBg="1"/>
      <p:bldP spid="44" grpId="0"/>
      <p:bldP spid="51" grpId="0" animBg="1"/>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r>
              <a:rPr lang="en-US" altLang="zh-CN" dirty="0" smtClean="0"/>
              <a:t>5</a:t>
            </a:r>
            <a:endParaRPr lang="en-US" dirty="0"/>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smtClean="0">
                <a:solidFill>
                  <a:schemeClr val="tx1"/>
                </a:solidFill>
              </a:rPr>
              <a:t>主要研究内容</a:t>
            </a:r>
            <a:endParaRPr lang="zh-CN" altLang="en-US" sz="3200" dirty="0">
              <a:solidFill>
                <a:schemeClr val="tx1"/>
              </a:solidFill>
            </a:endParaRPr>
          </a:p>
        </p:txBody>
      </p:sp>
      <p:sp>
        <p:nvSpPr>
          <p:cNvPr id="6" name="文本框 71">
            <a:extLst>
              <a:ext uri="{FF2B5EF4-FFF2-40B4-BE49-F238E27FC236}">
                <a16:creationId xmlns:a16="http://schemas.microsoft.com/office/drawing/2014/main" xmlns="" id="{73059AC7-AB3C-4295-8089-A90B4CD8E9CD}"/>
              </a:ext>
            </a:extLst>
          </p:cNvPr>
          <p:cNvSpPr txBox="1"/>
          <p:nvPr/>
        </p:nvSpPr>
        <p:spPr>
          <a:xfrm>
            <a:off x="0" y="1052738"/>
            <a:ext cx="9144000" cy="4893647"/>
          </a:xfrm>
          <a:prstGeom prst="rect">
            <a:avLst/>
          </a:prstGeom>
        </p:spPr>
        <p:txBody>
          <a:bodyPr wrap="square" rtlCol="0">
            <a:spAutoFit/>
          </a:bodyPr>
          <a:lstStyle/>
          <a:p>
            <a:pPr marL="742950" lvl="1" indent="-285750">
              <a:lnSpc>
                <a:spcPct val="200000"/>
              </a:lnSpc>
              <a:buFont typeface="Wingdings" panose="05000000000000000000" pitchFamily="2" charset="2"/>
              <a:buChar char="Ø"/>
            </a:pPr>
            <a:r>
              <a:rPr lang="zh-CN" altLang="en-US" sz="2400" kern="0" dirty="0">
                <a:latin typeface="+mj-lt"/>
                <a:ea typeface="微软雅黑" panose="020B0503020204020204" pitchFamily="34" charset="-122"/>
              </a:rPr>
              <a:t> 基于</a:t>
            </a:r>
            <a:r>
              <a:rPr lang="en-US" altLang="zh-CN" sz="2400" b="1" kern="0" dirty="0">
                <a:latin typeface="+mj-lt"/>
                <a:ea typeface="微软雅黑" panose="020B0503020204020204" pitchFamily="34" charset="-122"/>
              </a:rPr>
              <a:t>QMDCT</a:t>
            </a:r>
            <a:r>
              <a:rPr lang="zh-CN" altLang="en-US" sz="2400" b="1" kern="0" dirty="0">
                <a:latin typeface="+mj-lt"/>
                <a:ea typeface="微软雅黑" panose="020B0503020204020204" pitchFamily="34" charset="-122"/>
              </a:rPr>
              <a:t>系数矩阵</a:t>
            </a:r>
            <a:r>
              <a:rPr lang="zh-CN" altLang="en-US" sz="2400" kern="0" dirty="0">
                <a:latin typeface="+mj-lt"/>
                <a:ea typeface="微软雅黑" panose="020B0503020204020204" pitchFamily="34" charset="-122"/>
              </a:rPr>
              <a:t>的</a:t>
            </a:r>
            <a:r>
              <a:rPr lang="en-US" altLang="zh-CN" sz="2400" kern="0" dirty="0">
                <a:latin typeface="+mj-lt"/>
                <a:ea typeface="微软雅黑" panose="020B0503020204020204" pitchFamily="34" charset="-122"/>
              </a:rPr>
              <a:t>MP3</a:t>
            </a:r>
            <a:r>
              <a:rPr lang="zh-CN" altLang="en-US" sz="2400" kern="0" dirty="0">
                <a:latin typeface="+mj-lt"/>
                <a:ea typeface="微软雅黑" panose="020B0503020204020204" pitchFamily="34" charset="-122"/>
              </a:rPr>
              <a:t>音频隐写分析</a:t>
            </a:r>
            <a:endParaRPr lang="en-US" altLang="zh-CN" sz="2400" kern="0" dirty="0">
              <a:latin typeface="+mj-lt"/>
              <a:ea typeface="微软雅黑" panose="020B0503020204020204" pitchFamily="34" charset="-122"/>
            </a:endParaRPr>
          </a:p>
          <a:p>
            <a:pPr marL="742950" lvl="1" indent="-285750">
              <a:lnSpc>
                <a:spcPct val="200000"/>
              </a:lnSpc>
              <a:buFont typeface="Wingdings" panose="05000000000000000000" pitchFamily="2" charset="2"/>
              <a:buChar char="Ø"/>
            </a:pPr>
            <a:r>
              <a:rPr lang="zh-CN" altLang="en-US" sz="2400" kern="0" dirty="0">
                <a:latin typeface="+mj-lt"/>
                <a:ea typeface="微软雅黑" panose="020B0503020204020204" pitchFamily="34" charset="-122"/>
              </a:rPr>
              <a:t> </a:t>
            </a:r>
            <a:r>
              <a:rPr lang="en-US" altLang="zh-CN" sz="2400" kern="0" dirty="0" smtClean="0">
                <a:latin typeface="+mj-lt"/>
                <a:ea typeface="微软雅黑" panose="020B0503020204020204" pitchFamily="34" charset="-122"/>
              </a:rPr>
              <a:t>MP3</a:t>
            </a:r>
            <a:r>
              <a:rPr lang="zh-CN" altLang="en-US" sz="2400" kern="0" dirty="0" smtClean="0">
                <a:latin typeface="+mj-lt"/>
                <a:ea typeface="微软雅黑" panose="020B0503020204020204" pitchFamily="34" charset="-122"/>
              </a:rPr>
              <a:t>音频通用</a:t>
            </a:r>
            <a:r>
              <a:rPr lang="zh-CN" altLang="en-US" sz="2400" b="1" kern="0" dirty="0" smtClean="0">
                <a:latin typeface="+mj-lt"/>
                <a:ea typeface="微软雅黑" panose="020B0503020204020204" pitchFamily="34" charset="-122"/>
              </a:rPr>
              <a:t>富</a:t>
            </a:r>
            <a:r>
              <a:rPr lang="zh-CN" altLang="en-US" sz="2400" b="1" kern="0" dirty="0">
                <a:latin typeface="+mj-lt"/>
                <a:ea typeface="微软雅黑" panose="020B0503020204020204" pitchFamily="34" charset="-122"/>
              </a:rPr>
              <a:t>高通滤波器</a:t>
            </a:r>
            <a:r>
              <a:rPr lang="zh-CN" altLang="en-US" sz="2400" kern="0" dirty="0">
                <a:latin typeface="+mj-lt"/>
                <a:ea typeface="微软雅黑" panose="020B0503020204020204" pitchFamily="34" charset="-122"/>
              </a:rPr>
              <a:t>组</a:t>
            </a:r>
            <a:endParaRPr lang="en-US" altLang="zh-CN" sz="2400" kern="0" dirty="0">
              <a:latin typeface="+mj-lt"/>
              <a:ea typeface="微软雅黑" panose="020B0503020204020204" pitchFamily="34" charset="-122"/>
            </a:endParaRPr>
          </a:p>
          <a:p>
            <a:pPr marL="742950" lvl="1" indent="-285750">
              <a:lnSpc>
                <a:spcPct val="200000"/>
              </a:lnSpc>
              <a:buFont typeface="Wingdings" panose="05000000000000000000" pitchFamily="2" charset="2"/>
              <a:buChar char="Ø"/>
            </a:pPr>
            <a:r>
              <a:rPr lang="zh-CN" altLang="en-US" sz="2400" kern="0" dirty="0" smtClean="0">
                <a:latin typeface="+mj-lt"/>
                <a:ea typeface="微软雅黑" panose="020B0503020204020204" pitchFamily="34" charset="-122"/>
              </a:rPr>
              <a:t> 三</a:t>
            </a:r>
            <a:r>
              <a:rPr lang="zh-CN" altLang="en-US" sz="2400" kern="0" dirty="0">
                <a:latin typeface="+mj-lt"/>
                <a:ea typeface="微软雅黑" panose="020B0503020204020204" pitchFamily="34" charset="-122"/>
              </a:rPr>
              <a:t>种</a:t>
            </a:r>
            <a:r>
              <a:rPr lang="en-US" altLang="zh-CN" sz="2400" kern="0" dirty="0">
                <a:latin typeface="+mj-lt"/>
                <a:ea typeface="微软雅黑" panose="020B0503020204020204" pitchFamily="34" charset="-122"/>
              </a:rPr>
              <a:t>MP3</a:t>
            </a:r>
            <a:r>
              <a:rPr lang="zh-CN" altLang="en-US" sz="2400" kern="0" dirty="0">
                <a:latin typeface="+mj-lt"/>
                <a:ea typeface="微软雅黑" panose="020B0503020204020204" pitchFamily="34" charset="-122"/>
              </a:rPr>
              <a:t>音频</a:t>
            </a:r>
            <a:r>
              <a:rPr lang="zh-CN" altLang="en-US" sz="2400" b="1" kern="0" dirty="0">
                <a:latin typeface="+mj-lt"/>
                <a:ea typeface="微软雅黑" panose="020B0503020204020204" pitchFamily="34" charset="-122"/>
              </a:rPr>
              <a:t>隐写分析</a:t>
            </a:r>
            <a:r>
              <a:rPr lang="zh-CN" altLang="en-US" sz="2400" b="1" kern="0" dirty="0" smtClean="0">
                <a:latin typeface="+mj-lt"/>
                <a:ea typeface="微软雅黑" panose="020B0503020204020204" pitchFamily="34" charset="-122"/>
              </a:rPr>
              <a:t>方法</a:t>
            </a:r>
            <a:r>
              <a:rPr lang="en-US" altLang="zh-CN" sz="2400" b="1" kern="0" dirty="0" smtClean="0">
                <a:latin typeface="+mj-lt"/>
                <a:ea typeface="微软雅黑" panose="020B0503020204020204" pitchFamily="34" charset="-122"/>
              </a:rPr>
              <a:t>(</a:t>
            </a:r>
            <a:r>
              <a:rPr lang="zh-CN" altLang="en-US" sz="2400" b="1" kern="0" dirty="0" smtClean="0">
                <a:latin typeface="+mj-lt"/>
                <a:ea typeface="微软雅黑" panose="020B0503020204020204" pitchFamily="34" charset="-122"/>
              </a:rPr>
              <a:t>网络</a:t>
            </a:r>
            <a:r>
              <a:rPr lang="en-US" altLang="zh-CN" sz="2400" b="1" kern="0" dirty="0" smtClean="0">
                <a:latin typeface="+mj-lt"/>
                <a:ea typeface="微软雅黑" panose="020B0503020204020204" pitchFamily="34" charset="-122"/>
              </a:rPr>
              <a:t>)</a:t>
            </a:r>
          </a:p>
          <a:p>
            <a:pPr marL="1257300" lvl="2" indent="-342900">
              <a:lnSpc>
                <a:spcPct val="200000"/>
              </a:lnSpc>
              <a:buFont typeface="Arial" panose="020B0604020202020204" pitchFamily="34" charset="0"/>
              <a:buChar char="•"/>
            </a:pPr>
            <a:r>
              <a:rPr lang="zh-CN" altLang="en-US" sz="2000" kern="0" dirty="0" smtClean="0">
                <a:latin typeface="+mj-lt"/>
                <a:ea typeface="微软雅黑" panose="020B0503020204020204" pitchFamily="34" charset="-122"/>
              </a:rPr>
              <a:t>一种基于</a:t>
            </a:r>
            <a:r>
              <a:rPr lang="zh-CN" altLang="en-US" sz="2000" b="1" kern="0" dirty="0" smtClean="0">
                <a:latin typeface="+mj-lt"/>
                <a:ea typeface="微软雅黑" panose="020B0503020204020204" pitchFamily="34" charset="-122"/>
              </a:rPr>
              <a:t>多尺度相关性度量</a:t>
            </a:r>
            <a:r>
              <a:rPr lang="zh-CN" altLang="en-US" sz="2000" kern="0" dirty="0" smtClean="0">
                <a:latin typeface="+mj-lt"/>
                <a:ea typeface="微软雅黑" panose="020B0503020204020204" pitchFamily="34" charset="-122"/>
              </a:rPr>
              <a:t>的</a:t>
            </a:r>
            <a:r>
              <a:rPr lang="en-US" altLang="zh-CN" sz="2000" kern="0" dirty="0" smtClean="0">
                <a:latin typeface="+mj-lt"/>
                <a:ea typeface="微软雅黑" panose="020B0503020204020204" pitchFamily="34" charset="-122"/>
              </a:rPr>
              <a:t>MP3</a:t>
            </a:r>
            <a:r>
              <a:rPr lang="zh-CN" altLang="en-US" sz="2000" kern="0" dirty="0" smtClean="0">
                <a:latin typeface="+mj-lt"/>
                <a:ea typeface="微软雅黑" panose="020B0503020204020204" pitchFamily="34" charset="-122"/>
              </a:rPr>
              <a:t>隐写分析方法</a:t>
            </a:r>
            <a:r>
              <a:rPr lang="en-US" altLang="zh-CN" sz="2000" kern="0" dirty="0" smtClean="0">
                <a:latin typeface="+mj-lt"/>
                <a:ea typeface="微软雅黑" panose="020B0503020204020204" pitchFamily="34" charset="-122"/>
              </a:rPr>
              <a:t>	-- </a:t>
            </a:r>
            <a:r>
              <a:rPr lang="en-US" altLang="zh-CN" sz="2000" b="1" kern="0" dirty="0" smtClean="0">
                <a:solidFill>
                  <a:srgbClr val="FF0000"/>
                </a:solidFill>
                <a:latin typeface="+mj-lt"/>
                <a:ea typeface="微软雅黑" panose="020B0503020204020204" pitchFamily="34" charset="-122"/>
              </a:rPr>
              <a:t>MSC</a:t>
            </a:r>
          </a:p>
          <a:p>
            <a:pPr marL="1257300" lvl="2" indent="-342900">
              <a:lnSpc>
                <a:spcPct val="200000"/>
              </a:lnSpc>
              <a:buFont typeface="Arial" panose="020B0604020202020204" pitchFamily="34" charset="0"/>
              <a:buChar char="•"/>
            </a:pPr>
            <a:r>
              <a:rPr lang="zh-CN" altLang="en-US" sz="2000" kern="0" dirty="0" smtClean="0">
                <a:latin typeface="+mj-lt"/>
                <a:ea typeface="微软雅黑" panose="020B0503020204020204" pitchFamily="34" charset="-122"/>
              </a:rPr>
              <a:t>一</a:t>
            </a:r>
            <a:r>
              <a:rPr lang="zh-CN" altLang="en-US" sz="2000" kern="0" dirty="0">
                <a:latin typeface="+mj-lt"/>
                <a:ea typeface="微软雅黑" panose="020B0503020204020204" pitchFamily="34" charset="-122"/>
              </a:rPr>
              <a:t>种</a:t>
            </a:r>
            <a:r>
              <a:rPr lang="zh-CN" altLang="en-US" sz="2000" kern="0" dirty="0" smtClean="0">
                <a:latin typeface="+mj-lt"/>
                <a:ea typeface="微软雅黑" panose="020B0503020204020204" pitchFamily="34" charset="-122"/>
              </a:rPr>
              <a:t>基于</a:t>
            </a:r>
            <a:r>
              <a:rPr lang="zh-CN" altLang="en-US" sz="2000" b="1" kern="0" dirty="0" smtClean="0">
                <a:latin typeface="+mj-lt"/>
                <a:ea typeface="微软雅黑" panose="020B0503020204020204" pitchFamily="34" charset="-122"/>
              </a:rPr>
              <a:t>全</a:t>
            </a:r>
            <a:r>
              <a:rPr lang="zh-CN" altLang="en-US" sz="2000" b="1" kern="0" dirty="0">
                <a:latin typeface="+mj-lt"/>
                <a:ea typeface="微软雅黑" panose="020B0503020204020204" pitchFamily="34" charset="-122"/>
              </a:rPr>
              <a:t>卷积</a:t>
            </a:r>
            <a:r>
              <a:rPr lang="zh-CN" altLang="en-US" sz="2000" b="1" kern="0" dirty="0" smtClean="0">
                <a:latin typeface="+mj-lt"/>
                <a:ea typeface="微软雅黑" panose="020B0503020204020204" pitchFamily="34" charset="-122"/>
              </a:rPr>
              <a:t>神经网络</a:t>
            </a:r>
            <a:r>
              <a:rPr lang="zh-CN" altLang="en-US" sz="2000" kern="0" dirty="0" smtClean="0">
                <a:latin typeface="+mj-lt"/>
                <a:ea typeface="微软雅黑" panose="020B0503020204020204" pitchFamily="34" charset="-122"/>
              </a:rPr>
              <a:t>的</a:t>
            </a:r>
            <a:r>
              <a:rPr lang="en-US" altLang="zh-CN" sz="2000" kern="0" dirty="0" smtClean="0">
                <a:latin typeface="+mj-lt"/>
                <a:ea typeface="微软雅黑" panose="020B0503020204020204" pitchFamily="34" charset="-122"/>
              </a:rPr>
              <a:t>MP3</a:t>
            </a:r>
            <a:r>
              <a:rPr lang="zh-CN" altLang="en-US" sz="2000" kern="0" dirty="0" smtClean="0">
                <a:latin typeface="+mj-lt"/>
                <a:ea typeface="微软雅黑" panose="020B0503020204020204" pitchFamily="34" charset="-122"/>
              </a:rPr>
              <a:t>隐写分析方法</a:t>
            </a:r>
            <a:r>
              <a:rPr lang="en-US" altLang="zh-CN" sz="2000" b="1" kern="0" dirty="0">
                <a:latin typeface="+mj-lt"/>
                <a:ea typeface="微软雅黑" panose="020B0503020204020204" pitchFamily="34" charset="-122"/>
              </a:rPr>
              <a:t>	</a:t>
            </a:r>
            <a:r>
              <a:rPr lang="en-US" altLang="zh-CN" sz="2000" b="1" kern="0" dirty="0" smtClean="0">
                <a:latin typeface="+mj-lt"/>
                <a:ea typeface="微软雅黑" panose="020B0503020204020204" pitchFamily="34" charset="-122"/>
              </a:rPr>
              <a:t>	-- </a:t>
            </a:r>
            <a:r>
              <a:rPr lang="en-US" altLang="zh-CN" sz="2000" b="1" kern="0" dirty="0">
                <a:solidFill>
                  <a:srgbClr val="FF0000"/>
                </a:solidFill>
                <a:latin typeface="+mj-lt"/>
                <a:ea typeface="微软雅黑" panose="020B0503020204020204" pitchFamily="34" charset="-122"/>
              </a:rPr>
              <a:t>RHFCN</a:t>
            </a:r>
          </a:p>
          <a:p>
            <a:pPr marL="1257300" lvl="2" indent="-342900">
              <a:lnSpc>
                <a:spcPct val="200000"/>
              </a:lnSpc>
              <a:buFont typeface="Arial" panose="020B0604020202020204" pitchFamily="34" charset="0"/>
              <a:buChar char="•"/>
            </a:pPr>
            <a:r>
              <a:rPr lang="zh-CN" altLang="en-US" sz="2000" kern="0" dirty="0">
                <a:latin typeface="+mj-lt"/>
                <a:ea typeface="微软雅黑" panose="020B0503020204020204" pitchFamily="34" charset="-122"/>
              </a:rPr>
              <a:t>一</a:t>
            </a:r>
            <a:r>
              <a:rPr lang="zh-CN" altLang="en-US" sz="2000" kern="0" dirty="0" smtClean="0">
                <a:latin typeface="+mj-lt"/>
                <a:ea typeface="微软雅黑" panose="020B0503020204020204" pitchFamily="34" charset="-122"/>
              </a:rPr>
              <a:t>种基于</a:t>
            </a:r>
            <a:r>
              <a:rPr lang="zh-CN" altLang="en-US" sz="2000" b="1" kern="0" dirty="0" smtClean="0">
                <a:latin typeface="+mj-lt"/>
                <a:ea typeface="微软雅黑" panose="020B0503020204020204" pitchFamily="34" charset="-122"/>
              </a:rPr>
              <a:t>多尺度卷积神经网络</a:t>
            </a:r>
            <a:r>
              <a:rPr lang="zh-CN" altLang="en-US" sz="2000" kern="0" dirty="0" smtClean="0">
                <a:latin typeface="+mj-lt"/>
                <a:ea typeface="微软雅黑" panose="020B0503020204020204" pitchFamily="34" charset="-122"/>
              </a:rPr>
              <a:t>的</a:t>
            </a:r>
            <a:r>
              <a:rPr lang="en-US" altLang="zh-CN" sz="2000" kern="0" dirty="0" smtClean="0">
                <a:latin typeface="+mj-lt"/>
                <a:ea typeface="微软雅黑" panose="020B0503020204020204" pitchFamily="34" charset="-122"/>
              </a:rPr>
              <a:t>MP3</a:t>
            </a:r>
            <a:r>
              <a:rPr lang="zh-CN" altLang="en-US" sz="2000" kern="0" dirty="0" smtClean="0">
                <a:latin typeface="+mj-lt"/>
                <a:ea typeface="微软雅黑" panose="020B0503020204020204" pitchFamily="34" charset="-122"/>
              </a:rPr>
              <a:t>隐写分析方法</a:t>
            </a:r>
            <a:r>
              <a:rPr lang="en-US" altLang="zh-CN" sz="2000" b="1" kern="0" dirty="0">
                <a:latin typeface="+mj-lt"/>
                <a:ea typeface="微软雅黑" panose="020B0503020204020204" pitchFamily="34" charset="-122"/>
              </a:rPr>
              <a:t>	-- </a:t>
            </a:r>
            <a:r>
              <a:rPr lang="en-US" altLang="zh-CN" sz="2000" b="1" kern="0" dirty="0">
                <a:solidFill>
                  <a:srgbClr val="FF0000"/>
                </a:solidFill>
                <a:latin typeface="+mj-lt"/>
                <a:ea typeface="微软雅黑" panose="020B0503020204020204" pitchFamily="34" charset="-122"/>
              </a:rPr>
              <a:t>RHMSCN</a:t>
            </a:r>
            <a:endParaRPr lang="en-US" altLang="zh-CN" sz="2400" kern="0" dirty="0">
              <a:latin typeface="+mj-lt"/>
              <a:ea typeface="微软雅黑" panose="020B0503020204020204" pitchFamily="34" charset="-122"/>
            </a:endParaRPr>
          </a:p>
          <a:p>
            <a:pPr marL="742950" lvl="1" indent="-285750">
              <a:lnSpc>
                <a:spcPct val="200000"/>
              </a:lnSpc>
              <a:buFont typeface="Wingdings" panose="05000000000000000000" pitchFamily="2" charset="2"/>
              <a:buChar char="Ø"/>
            </a:pPr>
            <a:r>
              <a:rPr lang="zh-CN" altLang="en-US" sz="2400" dirty="0" smtClean="0">
                <a:latin typeface="+mj-lt"/>
                <a:ea typeface="微软雅黑" panose="020B0503020204020204" pitchFamily="34" charset="-122"/>
              </a:rPr>
              <a:t>音频隐写分析数据集</a:t>
            </a:r>
            <a:endParaRPr lang="en-US" altLang="zh-CN" sz="2400" dirty="0">
              <a:latin typeface="+mj-lt"/>
              <a:ea typeface="微软雅黑" panose="020B0503020204020204" pitchFamily="34" charset="-122"/>
            </a:endParaRPr>
          </a:p>
        </p:txBody>
      </p:sp>
    </p:spTree>
    <p:extLst>
      <p:ext uri="{BB962C8B-B14F-4D97-AF65-F5344CB8AC3E}">
        <p14:creationId xmlns:p14="http://schemas.microsoft.com/office/powerpoint/2010/main" val="3603386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861084243"/>
              </p:ext>
            </p:extLst>
          </p:nvPr>
        </p:nvGraphicFramePr>
        <p:xfrm>
          <a:off x="899592" y="1595242"/>
          <a:ext cx="7706802" cy="2376264"/>
        </p:xfrm>
        <a:graphic>
          <a:graphicData uri="http://schemas.openxmlformats.org/presentationml/2006/ole">
            <mc:AlternateContent xmlns:mc="http://schemas.openxmlformats.org/markup-compatibility/2006">
              <mc:Choice xmlns:v="urn:schemas-microsoft-com:vml" Requires="v">
                <p:oleObj spid="_x0000_s7765" name="Visio" r:id="rId4" imgW="10039371" imgH="3095598" progId="Visio.Drawing.15">
                  <p:embed/>
                </p:oleObj>
              </mc:Choice>
              <mc:Fallback>
                <p:oleObj name="Visio" r:id="rId4" imgW="10039371" imgH="3095598" progId="Visio.Drawing.15">
                  <p:embed/>
                  <p:pic>
                    <p:nvPicPr>
                      <p:cNvPr id="0" name=""/>
                      <p:cNvPicPr/>
                      <p:nvPr/>
                    </p:nvPicPr>
                    <p:blipFill>
                      <a:blip r:embed="rId5"/>
                      <a:stretch>
                        <a:fillRect/>
                      </a:stretch>
                    </p:blipFill>
                    <p:spPr>
                      <a:xfrm>
                        <a:off x="899592" y="1595242"/>
                        <a:ext cx="7706802" cy="237626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04999525"/>
              </p:ext>
            </p:extLst>
          </p:nvPr>
        </p:nvGraphicFramePr>
        <p:xfrm>
          <a:off x="-80801" y="4152330"/>
          <a:ext cx="4400408" cy="1827863"/>
        </p:xfrm>
        <a:graphic>
          <a:graphicData uri="http://schemas.openxmlformats.org/presentationml/2006/ole">
            <mc:AlternateContent xmlns:mc="http://schemas.openxmlformats.org/markup-compatibility/2006">
              <mc:Choice xmlns:v="urn:schemas-microsoft-com:vml" Requires="v">
                <p:oleObj spid="_x0000_s7766" name="Visio" r:id="rId6" imgW="6810338" imgH="2828904" progId="Visio.Drawing.15">
                  <p:embed/>
                </p:oleObj>
              </mc:Choice>
              <mc:Fallback>
                <p:oleObj name="Visio" r:id="rId6" imgW="6810338" imgH="2828904" progId="Visio.Drawing.15">
                  <p:embed/>
                  <p:pic>
                    <p:nvPicPr>
                      <p:cNvPr id="0" name=""/>
                      <p:cNvPicPr/>
                      <p:nvPr/>
                    </p:nvPicPr>
                    <p:blipFill>
                      <a:blip r:embed="rId7"/>
                      <a:stretch>
                        <a:fillRect/>
                      </a:stretch>
                    </p:blipFill>
                    <p:spPr>
                      <a:xfrm>
                        <a:off x="-80801" y="4152330"/>
                        <a:ext cx="4400408" cy="1827863"/>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4326965" y="5457657"/>
            <a:ext cx="4834499" cy="602083"/>
          </a:xfrm>
          <a:prstGeom prst="rect">
            <a:avLst/>
          </a:prstGeom>
        </p:spPr>
      </p:pic>
      <p:pic>
        <p:nvPicPr>
          <p:cNvPr id="8" name="图片 7"/>
          <p:cNvPicPr>
            <a:picLocks noChangeAspect="1"/>
          </p:cNvPicPr>
          <p:nvPr/>
        </p:nvPicPr>
        <p:blipFill>
          <a:blip r:embed="rId9"/>
          <a:stretch>
            <a:fillRect/>
          </a:stretch>
        </p:blipFill>
        <p:spPr>
          <a:xfrm>
            <a:off x="4334049" y="4115522"/>
            <a:ext cx="4827415" cy="601200"/>
          </a:xfrm>
          <a:prstGeom prst="rect">
            <a:avLst/>
          </a:prstGeom>
        </p:spPr>
      </p:pic>
      <p:sp>
        <p:nvSpPr>
          <p:cNvPr id="9" name="椭圆 8"/>
          <p:cNvSpPr/>
          <p:nvPr/>
        </p:nvSpPr>
        <p:spPr bwMode="auto">
          <a:xfrm>
            <a:off x="4644010" y="1484784"/>
            <a:ext cx="2195271" cy="1152128"/>
          </a:xfrm>
          <a:prstGeom prst="ellipse">
            <a:avLst/>
          </a:prstGeom>
          <a:noFill/>
          <a:ln>
            <a:solidFill>
              <a:srgbClr val="FF0000"/>
            </a:solidFill>
            <a:prstDash val="sysDash"/>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96" y="4507308"/>
            <a:ext cx="2448272" cy="1336406"/>
          </a:xfrm>
          <a:prstGeom prst="ellipse">
            <a:avLst/>
          </a:prstGeom>
          <a:noFill/>
          <a:ln w="38100" cap="flat" cmpd="sng" algn="ctr">
            <a:solidFill>
              <a:srgbClr val="3399FF"/>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sp>
        <p:nvSpPr>
          <p:cNvPr id="11" name="椭圆 10"/>
          <p:cNvSpPr/>
          <p:nvPr/>
        </p:nvSpPr>
        <p:spPr bwMode="auto">
          <a:xfrm>
            <a:off x="2483768" y="4532314"/>
            <a:ext cx="864096" cy="1311401"/>
          </a:xfrm>
          <a:prstGeom prst="ellipse">
            <a:avLst/>
          </a:prstGeom>
          <a:noFill/>
          <a:ln w="38100" cap="flat" cmpd="sng" algn="ctr">
            <a:solidFill>
              <a:srgbClr val="00B050"/>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kumimoji="1" lang="zh-CN" altLang="en-US" sz="2400" b="1">
              <a:latin typeface="Times New Roman" pitchFamily="18" charset="0"/>
            </a:endParaRPr>
          </a:p>
        </p:txBody>
      </p:sp>
      <p:cxnSp>
        <p:nvCxnSpPr>
          <p:cNvPr id="12" name="直接箭头连接符 11"/>
          <p:cNvCxnSpPr/>
          <p:nvPr/>
        </p:nvCxnSpPr>
        <p:spPr bwMode="auto">
          <a:xfrm flipV="1">
            <a:off x="2214563" y="4507311"/>
            <a:ext cx="2069407" cy="243283"/>
          </a:xfrm>
          <a:prstGeom prst="straightConnector1">
            <a:avLst/>
          </a:prstGeom>
          <a:solidFill>
            <a:schemeClr val="accent1"/>
          </a:solidFill>
          <a:ln w="38100" cap="flat" cmpd="sng" algn="ctr">
            <a:solidFill>
              <a:srgbClr val="3399FF"/>
            </a:solidFill>
            <a:prstDash val="solid"/>
            <a:round/>
            <a:headEnd type="none" w="med" len="med"/>
            <a:tailEnd type="triangle"/>
          </a:ln>
          <a:effectLst/>
        </p:spPr>
      </p:cxnSp>
      <p:cxnSp>
        <p:nvCxnSpPr>
          <p:cNvPr id="15" name="直接箭头连接符 14"/>
          <p:cNvCxnSpPr/>
          <p:nvPr/>
        </p:nvCxnSpPr>
        <p:spPr bwMode="auto">
          <a:xfrm>
            <a:off x="3138488" y="5762625"/>
            <a:ext cx="1145482" cy="106092"/>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8"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基于</a:t>
            </a:r>
            <a:r>
              <a:rPr lang="en-US" altLang="zh-CN" sz="3200" dirty="0">
                <a:solidFill>
                  <a:schemeClr val="tx1"/>
                </a:solidFill>
              </a:rPr>
              <a:t>QMDCT</a:t>
            </a:r>
            <a:r>
              <a:rPr lang="zh-CN" altLang="en-US" sz="3200" dirty="0">
                <a:solidFill>
                  <a:schemeClr val="tx1"/>
                </a:solidFill>
              </a:rPr>
              <a:t>系数矩阵的</a:t>
            </a:r>
            <a:r>
              <a:rPr lang="en-US" altLang="zh-CN" sz="3200" dirty="0">
                <a:solidFill>
                  <a:schemeClr val="tx1"/>
                </a:solidFill>
              </a:rPr>
              <a:t>MP3</a:t>
            </a:r>
            <a:r>
              <a:rPr lang="zh-CN" altLang="en-US" sz="3200" dirty="0">
                <a:solidFill>
                  <a:schemeClr val="tx1"/>
                </a:solidFill>
              </a:rPr>
              <a:t>音频隐写分析</a:t>
            </a:r>
          </a:p>
        </p:txBody>
      </p:sp>
      <p:sp>
        <p:nvSpPr>
          <p:cNvPr id="19" name="文本框 18"/>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a:latin typeface="微软雅黑" panose="020B0503020204020204" pitchFamily="34" charset="-122"/>
                <a:ea typeface="微软雅黑" panose="020B0503020204020204" pitchFamily="34" charset="-122"/>
                <a:sym typeface="+mn-ea"/>
              </a:rPr>
              <a:t>QMDCT</a:t>
            </a:r>
            <a:r>
              <a:rPr lang="zh-CN" altLang="en-US" sz="2200" dirty="0" smtClean="0">
                <a:latin typeface="微软雅黑" panose="020B0503020204020204" pitchFamily="34" charset="-122"/>
                <a:ea typeface="微软雅黑" panose="020B0503020204020204" pitchFamily="34" charset="-122"/>
                <a:sym typeface="+mn-ea"/>
              </a:rPr>
              <a:t>系数 </a:t>
            </a:r>
            <a:r>
              <a:rPr lang="en-US" altLang="zh-CN" sz="2200" dirty="0" smtClean="0">
                <a:latin typeface="微软雅黑" panose="020B0503020204020204" pitchFamily="34" charset="-122"/>
                <a:ea typeface="微软雅黑" panose="020B0503020204020204" pitchFamily="34" charset="-122"/>
                <a:sym typeface="+mn-ea"/>
              </a:rPr>
              <a:t>(MP3</a:t>
            </a:r>
            <a:r>
              <a:rPr lang="zh-CN" altLang="en-US" sz="2200" dirty="0" smtClean="0">
                <a:latin typeface="微软雅黑" panose="020B0503020204020204" pitchFamily="34" charset="-122"/>
                <a:ea typeface="微软雅黑" panose="020B0503020204020204" pitchFamily="34" charset="-122"/>
                <a:sym typeface="+mn-ea"/>
              </a:rPr>
              <a:t>音频</a:t>
            </a:r>
            <a:r>
              <a:rPr lang="zh-CN" altLang="en-US" sz="2200" b="1" dirty="0" smtClean="0">
                <a:latin typeface="微软雅黑" panose="020B0503020204020204" pitchFamily="34" charset="-122"/>
                <a:ea typeface="微软雅黑" panose="020B0503020204020204" pitchFamily="34" charset="-122"/>
                <a:sym typeface="+mn-ea"/>
              </a:rPr>
              <a:t>重要参数</a:t>
            </a:r>
            <a:r>
              <a:rPr lang="zh-CN" altLang="en-US" sz="2200" dirty="0" smtClean="0">
                <a:latin typeface="微软雅黑" panose="020B0503020204020204" pitchFamily="34" charset="-122"/>
                <a:ea typeface="微软雅黑" panose="020B0503020204020204" pitchFamily="34" charset="-122"/>
                <a:sym typeface="+mn-ea"/>
              </a:rPr>
              <a:t>之一</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p:sp>
        <p:nvSpPr>
          <p:cNvPr id="20" name="灯片编号占位符 3"/>
          <p:cNvSpPr>
            <a:spLocks noGrp="1"/>
          </p:cNvSpPr>
          <p:nvPr>
            <p:ph type="sldNum" sz="quarter" idx="16"/>
          </p:nvPr>
        </p:nvSpPr>
        <p:spPr>
          <a:xfrm>
            <a:off x="6553200" y="6245225"/>
            <a:ext cx="2133600" cy="476250"/>
          </a:xfrm>
        </p:spPr>
        <p:txBody>
          <a:bodyPr/>
          <a:lstStyle/>
          <a:p>
            <a:pPr>
              <a:defRPr/>
            </a:pPr>
            <a:r>
              <a:rPr lang="en-US" altLang="zh-CN" dirty="0" smtClean="0"/>
              <a:t>6</a:t>
            </a:r>
            <a:endParaRPr lang="en-US" dirty="0"/>
          </a:p>
        </p:txBody>
      </p:sp>
      <p:cxnSp>
        <p:nvCxnSpPr>
          <p:cNvPr id="14" name="直接箭头连接符 13"/>
          <p:cNvCxnSpPr>
            <a:stCxn id="9" idx="3"/>
          </p:cNvCxnSpPr>
          <p:nvPr/>
        </p:nvCxnSpPr>
        <p:spPr bwMode="auto">
          <a:xfrm flipH="1">
            <a:off x="2710760" y="2468187"/>
            <a:ext cx="2254740" cy="1647335"/>
          </a:xfrm>
          <a:prstGeom prst="straightConnector1">
            <a:avLst/>
          </a:prstGeom>
          <a:noFill/>
          <a:ln>
            <a:solidFill>
              <a:srgbClr val="FF0000"/>
            </a:solidFill>
            <a:prstDash val="solid"/>
            <a:headEnd type="none" w="med" len="med"/>
            <a:tailEnd type="arrow" w="med" len="med"/>
          </a:ln>
        </p:spPr>
        <p:style>
          <a:lnRef idx="3">
            <a:schemeClr val="lt1"/>
          </a:lnRef>
          <a:fillRef idx="1">
            <a:schemeClr val="accent3"/>
          </a:fillRef>
          <a:effectRef idx="1">
            <a:schemeClr val="accent3"/>
          </a:effectRef>
          <a:fontRef idx="minor">
            <a:schemeClr val="lt1"/>
          </a:fontRef>
        </p:style>
      </p:cxnSp>
    </p:spTree>
    <p:extLst>
      <p:ext uri="{BB962C8B-B14F-4D97-AF65-F5344CB8AC3E}">
        <p14:creationId xmlns:p14="http://schemas.microsoft.com/office/powerpoint/2010/main" val="190270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2" presetClass="entr" presetSubtype="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2" presetClass="entr" presetSubtype="2"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15353" y="0"/>
            <a:ext cx="9128649" cy="750888"/>
          </a:xfrm>
        </p:spPr>
        <p:txBody>
          <a:bodyPr/>
          <a:lstStyle/>
          <a:p>
            <a:pPr>
              <a:spcBef>
                <a:spcPts val="0"/>
              </a:spcBef>
              <a:buClr>
                <a:schemeClr val="tx1"/>
              </a:buClr>
            </a:pPr>
            <a:r>
              <a:rPr lang="zh-CN" altLang="en-US" sz="3200" dirty="0">
                <a:solidFill>
                  <a:schemeClr val="tx1"/>
                </a:solidFill>
              </a:rPr>
              <a:t>基于</a:t>
            </a:r>
            <a:r>
              <a:rPr lang="en-US" altLang="zh-CN" sz="3200" dirty="0">
                <a:solidFill>
                  <a:schemeClr val="tx1"/>
                </a:solidFill>
              </a:rPr>
              <a:t>QMDCT</a:t>
            </a:r>
            <a:r>
              <a:rPr lang="zh-CN" altLang="en-US" sz="3200" dirty="0">
                <a:solidFill>
                  <a:schemeClr val="tx1"/>
                </a:solidFill>
              </a:rPr>
              <a:t>系数矩阵的</a:t>
            </a:r>
            <a:r>
              <a:rPr lang="en-US" altLang="zh-CN" sz="3200" dirty="0">
                <a:solidFill>
                  <a:schemeClr val="tx1"/>
                </a:solidFill>
              </a:rPr>
              <a:t>MP3</a:t>
            </a:r>
            <a:r>
              <a:rPr lang="zh-CN" altLang="en-US" sz="3200" dirty="0">
                <a:solidFill>
                  <a:schemeClr val="tx1"/>
                </a:solidFill>
              </a:rPr>
              <a:t>音频隐写分析</a:t>
            </a:r>
          </a:p>
        </p:txBody>
      </p:sp>
      <p:sp>
        <p:nvSpPr>
          <p:cNvPr id="9" name="文本框 8"/>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en-US" altLang="zh-CN" sz="2200" dirty="0">
                <a:latin typeface="微软雅黑" panose="020B0503020204020204" pitchFamily="34" charset="-122"/>
                <a:ea typeface="微软雅黑" panose="020B0503020204020204" pitchFamily="34" charset="-122"/>
                <a:sym typeface="+mn-ea"/>
              </a:rPr>
              <a:t>QMDCT</a:t>
            </a:r>
            <a:r>
              <a:rPr lang="zh-CN" altLang="en-US" sz="2200" dirty="0" smtClean="0">
                <a:latin typeface="微软雅黑" panose="020B0503020204020204" pitchFamily="34" charset="-122"/>
                <a:ea typeface="微软雅黑" panose="020B0503020204020204" pitchFamily="34" charset="-122"/>
                <a:sym typeface="+mn-ea"/>
              </a:rPr>
              <a:t>系数矩阵 </a:t>
            </a:r>
            <a:r>
              <a:rPr lang="en-US" altLang="zh-CN" sz="2200" dirty="0" smtClean="0">
                <a:latin typeface="微软雅黑" panose="020B0503020204020204" pitchFamily="34" charset="-122"/>
                <a:ea typeface="微软雅黑" panose="020B0503020204020204" pitchFamily="34" charset="-122"/>
                <a:sym typeface="+mn-ea"/>
              </a:rPr>
              <a:t>(</a:t>
            </a:r>
            <a:r>
              <a:rPr lang="zh-CN" altLang="en-US" sz="2200" b="1" dirty="0" smtClean="0">
                <a:latin typeface="微软雅黑" panose="020B0503020204020204" pitchFamily="34" charset="-122"/>
                <a:ea typeface="微软雅黑" panose="020B0503020204020204" pitchFamily="34" charset="-122"/>
                <a:sym typeface="+mn-ea"/>
              </a:rPr>
              <a:t>输入数据</a:t>
            </a:r>
            <a:r>
              <a:rPr lang="en-US" altLang="zh-CN"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36512" y="4270289"/>
                <a:ext cx="3658566" cy="15931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r>
                        <a:rPr lang="zh-CN" altLang="en-US">
                          <a:latin typeface="Cambria Math" panose="02040503050406030204" pitchFamily="18" charset="0"/>
                        </a:rPr>
                        <m:t>=</m:t>
                      </m:r>
                      <m:d>
                        <m:dPr>
                          <m:ctrlPr>
                            <a:rPr lang="zh-CN" altLang="en-US" i="1">
                              <a:latin typeface="Cambria Math" panose="02040503050406030204" pitchFamily="18" charset="0"/>
                            </a:rPr>
                          </m:ctrlPr>
                        </m:dPr>
                        <m:e>
                          <m:m>
                            <m:mPr>
                              <m:mcs>
                                <m:mc>
                                  <m:mcPr>
                                    <m:count m:val="5"/>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a:latin typeface="Cambria Math" panose="02040503050406030204" pitchFamily="18" charset="0"/>
                                      </a:rPr>
                                      <m:t>1,1</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a:latin typeface="Cambria Math" panose="02040503050406030204" pitchFamily="18" charset="0"/>
                                      </a:rPr>
                                      <m:t>1,</m:t>
                                    </m:r>
                                    <m:r>
                                      <a:rPr lang="zh-CN" altLang="en-US" i="1">
                                        <a:latin typeface="Cambria Math" panose="02040503050406030204" pitchFamily="18" charset="0"/>
                                      </a:rPr>
                                      <m:t>𝑗</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a:latin typeface="Cambria Math" panose="02040503050406030204" pitchFamily="18" charset="0"/>
                                      </a:rPr>
                                      <m:t>1,</m:t>
                                    </m:r>
                                    <m:r>
                                      <a:rPr lang="zh-CN" altLang="en-US" i="1">
                                        <a:latin typeface="Cambria Math" panose="02040503050406030204" pitchFamily="18" charset="0"/>
                                      </a:rPr>
                                      <m:t>𝐺</m:t>
                                    </m:r>
                                  </m:sub>
                                </m:sSub>
                              </m:e>
                            </m:mr>
                            <m:mr>
                              <m:e/>
                              <m:e>
                                <m:r>
                                  <a:rPr lang="zh-CN" altLang="en-US">
                                    <a:latin typeface="Cambria Math" panose="02040503050406030204" pitchFamily="18" charset="0"/>
                                  </a:rPr>
                                  <m:t>⋱</m:t>
                                </m:r>
                              </m:e>
                              <m:e/>
                              <m:e>
                                <m:r>
                                  <a:rPr lang="zh-CN" altLang="en-US">
                                    <a:latin typeface="Cambria Math" panose="02040503050406030204" pitchFamily="18" charset="0"/>
                                  </a:rPr>
                                  <m:t>⋱</m:t>
                                </m:r>
                              </m:e>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,1</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𝐺</m:t>
                                    </m:r>
                                  </m:sub>
                                </m:sSub>
                              </m:e>
                            </m:mr>
                            <m:mr>
                              <m:e/>
                              <m:e>
                                <m:r>
                                  <a:rPr lang="zh-CN" altLang="en-US">
                                    <a:latin typeface="Cambria Math" panose="02040503050406030204" pitchFamily="18" charset="0"/>
                                  </a:rPr>
                                  <m:t>⋱</m:t>
                                </m:r>
                              </m:e>
                              <m:e/>
                              <m:e>
                                <m:r>
                                  <a:rPr lang="zh-CN" altLang="en-US">
                                    <a:latin typeface="Cambria Math" panose="02040503050406030204" pitchFamily="18" charset="0"/>
                                  </a:rPr>
                                  <m:t>⋱</m:t>
                                </m:r>
                              </m:e>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𝐶</m:t>
                                    </m:r>
                                    <m:r>
                                      <a:rPr lang="zh-CN" altLang="en-US">
                                        <a:latin typeface="Cambria Math" panose="02040503050406030204" pitchFamily="18" charset="0"/>
                                      </a:rPr>
                                      <m:t>,1</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𝐶</m:t>
                                    </m:r>
                                    <m:r>
                                      <a:rPr lang="zh-CN" altLang="en-US">
                                        <a:latin typeface="Cambria Math" panose="02040503050406030204" pitchFamily="18" charset="0"/>
                                      </a:rPr>
                                      <m:t>,</m:t>
                                    </m:r>
                                    <m:r>
                                      <a:rPr lang="zh-CN" altLang="en-US" i="1">
                                        <a:latin typeface="Cambria Math" panose="02040503050406030204" pitchFamily="18" charset="0"/>
                                      </a:rPr>
                                      <m:t>𝑗</m:t>
                                    </m:r>
                                  </m:sub>
                                </m:sSub>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𝐶</m:t>
                                    </m:r>
                                    <m:r>
                                      <a:rPr lang="zh-CN" altLang="en-US">
                                        <a:latin typeface="Cambria Math" panose="02040503050406030204" pitchFamily="18" charset="0"/>
                                      </a:rPr>
                                      <m:t>,</m:t>
                                    </m:r>
                                    <m:r>
                                      <a:rPr lang="zh-CN" altLang="en-US" i="1">
                                        <a:latin typeface="Cambria Math" panose="02040503050406030204" pitchFamily="18" charset="0"/>
                                      </a:rPr>
                                      <m:t>𝐺</m:t>
                                    </m:r>
                                  </m:sub>
                                </m:sSub>
                              </m:e>
                            </m:mr>
                          </m:m>
                        </m:e>
                      </m:d>
                    </m:oMath>
                  </m:oMathPara>
                </a14:m>
                <a:endParaRPr lang="zh-CN" altLang="en-US" sz="1600" dirty="0"/>
              </a:p>
            </p:txBody>
          </p:sp>
        </mc:Choice>
        <mc:Fallback xmlns="">
          <p:sp>
            <p:nvSpPr>
              <p:cNvPr id="10" name="矩形 9"/>
              <p:cNvSpPr>
                <a:spLocks noRot="1" noChangeAspect="1" noMove="1" noResize="1" noEditPoints="1" noAdjustHandles="1" noChangeArrowheads="1" noChangeShapeType="1" noTextEdit="1"/>
              </p:cNvSpPr>
              <p:nvPr/>
            </p:nvSpPr>
            <p:spPr>
              <a:xfrm>
                <a:off x="-36512" y="4270289"/>
                <a:ext cx="3658566" cy="1593128"/>
              </a:xfrm>
              <a:prstGeom prst="rect">
                <a:avLst/>
              </a:prstGeom>
              <a:blipFill rotWithShape="0">
                <a:blip r:embed="rId3"/>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3817708" y="1408884"/>
            <a:ext cx="5276728" cy="3920460"/>
          </a:xfrm>
          <a:prstGeom prst="rect">
            <a:avLst/>
          </a:prstGeom>
        </p:spPr>
      </p:pic>
      <p:sp>
        <p:nvSpPr>
          <p:cNvPr id="13" name="灯片编号占位符 3"/>
          <p:cNvSpPr>
            <a:spLocks noGrp="1"/>
          </p:cNvSpPr>
          <p:nvPr>
            <p:ph type="sldNum" sz="quarter" idx="16"/>
          </p:nvPr>
        </p:nvSpPr>
        <p:spPr>
          <a:xfrm>
            <a:off x="6553200" y="6245225"/>
            <a:ext cx="2133600" cy="476250"/>
          </a:xfrm>
        </p:spPr>
        <p:txBody>
          <a:bodyPr/>
          <a:lstStyle/>
          <a:p>
            <a:pPr>
              <a:defRPr/>
            </a:pPr>
            <a:r>
              <a:rPr lang="en-US" altLang="zh-CN" dirty="0" smtClean="0"/>
              <a:t>7</a:t>
            </a:r>
            <a:endParaRPr lang="en-US" dirty="0"/>
          </a:p>
        </p:txBody>
      </p:sp>
      <mc:AlternateContent xmlns:mc="http://schemas.openxmlformats.org/markup-compatibility/2006" xmlns:a14="http://schemas.microsoft.com/office/drawing/2010/main">
        <mc:Choice Requires="a14">
          <p:sp>
            <p:nvSpPr>
              <p:cNvPr id="2" name="文本框 1"/>
              <p:cNvSpPr txBox="1"/>
              <p:nvPr/>
            </p:nvSpPr>
            <p:spPr>
              <a:xfrm>
                <a:off x="1115616" y="5877272"/>
                <a:ext cx="1814023" cy="276999"/>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FF0000"/>
                          </a:solidFill>
                          <a:latin typeface="Cambria Math" panose="02040503050406030204" pitchFamily="18" charset="0"/>
                        </a:rPr>
                        <m:t>𝐶</m:t>
                      </m:r>
                      <m:r>
                        <a:rPr lang="en-US" altLang="zh-CN" b="0" i="1" kern="0" smtClean="0">
                          <a:solidFill>
                            <a:srgbClr val="FF0000"/>
                          </a:solidFill>
                          <a:latin typeface="Cambria Math" panose="02040503050406030204" pitchFamily="18" charset="0"/>
                        </a:rPr>
                        <m:t>=200, </m:t>
                      </m:r>
                      <m:r>
                        <a:rPr lang="en-US" altLang="zh-CN" b="0" i="1" kern="0" smtClean="0">
                          <a:solidFill>
                            <a:srgbClr val="FF0000"/>
                          </a:solidFill>
                          <a:latin typeface="Cambria Math" panose="02040503050406030204" pitchFamily="18" charset="0"/>
                        </a:rPr>
                        <m:t>𝐺</m:t>
                      </m:r>
                      <m:r>
                        <a:rPr lang="en-US" altLang="zh-CN" b="0" i="1" kern="0" smtClean="0">
                          <a:solidFill>
                            <a:srgbClr val="FF0000"/>
                          </a:solidFill>
                          <a:latin typeface="Cambria Math" panose="02040503050406030204" pitchFamily="18" charset="0"/>
                        </a:rPr>
                        <m:t>=400</m:t>
                      </m:r>
                    </m:oMath>
                  </m:oMathPara>
                </a14:m>
                <a:endParaRPr lang="zh-CN" altLang="en-US" i="1" kern="0" dirty="0" smtClean="0">
                  <a:solidFill>
                    <a:srgbClr val="FF0000"/>
                  </a:solidFill>
                  <a:latin typeface="Cambria Math"/>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115616" y="5877272"/>
                <a:ext cx="1814023" cy="276999"/>
              </a:xfrm>
              <a:prstGeom prst="rect">
                <a:avLst/>
              </a:prstGeom>
              <a:blipFill rotWithShape="0">
                <a:blip r:embed="rId5"/>
                <a:stretch>
                  <a:fillRect l="-2349" r="-2685" b="-8696"/>
                </a:stretch>
              </a:blipFill>
            </p:spPr>
            <p:txBody>
              <a:bodyPr/>
              <a:lstStyle/>
              <a:p>
                <a:r>
                  <a:rPr lang="zh-CN" altLang="en-US">
                    <a:noFill/>
                  </a:rPr>
                  <a:t> </a:t>
                </a:r>
              </a:p>
            </p:txBody>
          </p:sp>
        </mc:Fallback>
      </mc:AlternateContent>
      <p:graphicFrame>
        <p:nvGraphicFramePr>
          <p:cNvPr id="3" name="表格 2"/>
          <p:cNvGraphicFramePr>
            <a:graphicFrameLocks noGrp="1"/>
          </p:cNvGraphicFramePr>
          <p:nvPr>
            <p:extLst>
              <p:ext uri="{D42A27DB-BD31-4B8C-83A1-F6EECF244321}">
                <p14:modId xmlns:p14="http://schemas.microsoft.com/office/powerpoint/2010/main" val="4082771044"/>
              </p:ext>
            </p:extLst>
          </p:nvPr>
        </p:nvGraphicFramePr>
        <p:xfrm>
          <a:off x="4041298" y="5387284"/>
          <a:ext cx="4608175" cy="864000"/>
        </p:xfrm>
        <a:graphic>
          <a:graphicData uri="http://schemas.openxmlformats.org/drawingml/2006/table">
            <a:tbl>
              <a:tblPr firstRow="1" bandRow="1">
                <a:tableStyleId>{5C22544A-7EE6-4342-B048-85BDC9FD1C3A}</a:tableStyleId>
              </a:tblPr>
              <a:tblGrid>
                <a:gridCol w="1584175"/>
                <a:gridCol w="756000"/>
                <a:gridCol w="756000"/>
                <a:gridCol w="756000"/>
                <a:gridCol w="756000"/>
              </a:tblGrid>
              <a:tr h="432000">
                <a:tc>
                  <a:txBody>
                    <a:bodyPr/>
                    <a:lstStyle/>
                    <a:p>
                      <a:pPr algn="ctr"/>
                      <a:r>
                        <a:rPr lang="zh-CN" altLang="en-US" b="0" dirty="0" smtClean="0">
                          <a:solidFill>
                            <a:schemeClr val="tx1"/>
                          </a:solidFill>
                          <a:latin typeface="微软雅黑" panose="020B0503020204020204" pitchFamily="34" charset="-122"/>
                          <a:ea typeface="微软雅黑" panose="020B0503020204020204" pitchFamily="34" charset="-122"/>
                        </a:rPr>
                        <a:t>比特率</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128</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192</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256</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320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00">
                <a:tc>
                  <a:txBody>
                    <a:bodyPr/>
                    <a:lstStyle/>
                    <a:p>
                      <a:pPr algn="ctr"/>
                      <a:r>
                        <a:rPr lang="zh-CN" altLang="en-US" b="0" dirty="0" smtClean="0">
                          <a:solidFill>
                            <a:schemeClr val="tx1"/>
                          </a:solidFill>
                          <a:latin typeface="微软雅黑" panose="020B0503020204020204" pitchFamily="34" charset="-122"/>
                          <a:ea typeface="微软雅黑" panose="020B0503020204020204" pitchFamily="34" charset="-122"/>
                        </a:rPr>
                        <a:t>零区起始索引</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410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450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500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solidFill>
                            <a:schemeClr val="tx1"/>
                          </a:solidFill>
                          <a:latin typeface="微软雅黑" panose="020B0503020204020204" pitchFamily="34" charset="-122"/>
                          <a:ea typeface="微软雅黑" panose="020B0503020204020204" pitchFamily="34" charset="-122"/>
                        </a:rPr>
                        <a:t>560</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 name="图片 3"/>
          <p:cNvPicPr>
            <a:picLocks noChangeAspect="1"/>
          </p:cNvPicPr>
          <p:nvPr/>
        </p:nvPicPr>
        <p:blipFill>
          <a:blip r:embed="rId6"/>
          <a:stretch>
            <a:fillRect/>
          </a:stretch>
        </p:blipFill>
        <p:spPr>
          <a:xfrm>
            <a:off x="-18036" y="1341039"/>
            <a:ext cx="3724272" cy="2794864"/>
          </a:xfrm>
          <a:prstGeom prst="rect">
            <a:avLst/>
          </a:prstGeom>
        </p:spPr>
      </p:pic>
      <p:sp>
        <p:nvSpPr>
          <p:cNvPr id="11" name="文本框 10"/>
          <p:cNvSpPr txBox="1"/>
          <p:nvPr/>
        </p:nvSpPr>
        <p:spPr>
          <a:xfrm>
            <a:off x="4211960" y="959955"/>
            <a:ext cx="4668120" cy="400110"/>
          </a:xfrm>
          <a:prstGeom prst="rect">
            <a:avLst/>
          </a:prstGeom>
        </p:spPr>
        <p:txBody>
          <a:bodyPr wrap="square" rtlCol="0">
            <a:spAutoFit/>
          </a:bodyPr>
          <a:lstStyle/>
          <a:p>
            <a:r>
              <a:rPr lang="en-US" altLang="zh-CN" sz="2000" kern="0" dirty="0" smtClean="0">
                <a:solidFill>
                  <a:srgbClr val="FF0000"/>
                </a:solidFill>
                <a:latin typeface="微软雅黑" panose="020B0503020204020204" pitchFamily="34" charset="-122"/>
                <a:ea typeface="微软雅黑" panose="020B0503020204020204" pitchFamily="34" charset="-122"/>
              </a:rPr>
              <a:t>1</a:t>
            </a:r>
            <a:r>
              <a:rPr lang="zh-CN" altLang="en-US" sz="2000" kern="0" dirty="0" smtClean="0">
                <a:solidFill>
                  <a:srgbClr val="FF0000"/>
                </a:solidFill>
                <a:latin typeface="微软雅黑" panose="020B0503020204020204" pitchFamily="34" charset="-122"/>
                <a:ea typeface="微软雅黑" panose="020B0503020204020204" pitchFamily="34" charset="-122"/>
              </a:rPr>
              <a:t>帧包含</a:t>
            </a:r>
            <a:r>
              <a:rPr lang="en-US" altLang="zh-CN" sz="2000" kern="0" dirty="0" smtClean="0">
                <a:solidFill>
                  <a:srgbClr val="FF0000"/>
                </a:solidFill>
                <a:latin typeface="微软雅黑" panose="020B0503020204020204" pitchFamily="34" charset="-122"/>
                <a:ea typeface="微软雅黑" panose="020B0503020204020204" pitchFamily="34" charset="-122"/>
              </a:rPr>
              <a:t>2</a:t>
            </a:r>
            <a:r>
              <a:rPr lang="zh-CN" altLang="en-US" sz="2000" kern="0" dirty="0" smtClean="0">
                <a:solidFill>
                  <a:srgbClr val="FF0000"/>
                </a:solidFill>
                <a:latin typeface="微软雅黑" panose="020B0503020204020204" pitchFamily="34" charset="-122"/>
                <a:ea typeface="微软雅黑" panose="020B0503020204020204" pitchFamily="34" charset="-122"/>
              </a:rPr>
              <a:t>个颗粒，</a:t>
            </a:r>
            <a:r>
              <a:rPr lang="en-US" altLang="zh-CN" sz="2000" kern="0" dirty="0" smtClean="0">
                <a:solidFill>
                  <a:srgbClr val="FF0000"/>
                </a:solidFill>
                <a:latin typeface="微软雅黑" panose="020B0503020204020204" pitchFamily="34" charset="-122"/>
                <a:ea typeface="微软雅黑" panose="020B0503020204020204" pitchFamily="34" charset="-122"/>
              </a:rPr>
              <a:t>1</a:t>
            </a:r>
            <a:r>
              <a:rPr lang="zh-CN" altLang="en-US" sz="2000" kern="0" dirty="0" smtClean="0">
                <a:solidFill>
                  <a:srgbClr val="FF0000"/>
                </a:solidFill>
                <a:latin typeface="微软雅黑" panose="020B0503020204020204" pitchFamily="34" charset="-122"/>
                <a:ea typeface="微软雅黑" panose="020B0503020204020204" pitchFamily="34" charset="-122"/>
              </a:rPr>
              <a:t>个颗粒包含</a:t>
            </a:r>
            <a:r>
              <a:rPr lang="en-US" altLang="zh-CN" sz="2000" kern="0" dirty="0" smtClean="0">
                <a:solidFill>
                  <a:srgbClr val="FF0000"/>
                </a:solidFill>
                <a:latin typeface="微软雅黑" panose="020B0503020204020204" pitchFamily="34" charset="-122"/>
                <a:ea typeface="微软雅黑" panose="020B0503020204020204" pitchFamily="34" charset="-122"/>
              </a:rPr>
              <a:t>2</a:t>
            </a:r>
            <a:r>
              <a:rPr lang="zh-CN" altLang="en-US" sz="2000" kern="0" dirty="0" smtClean="0">
                <a:solidFill>
                  <a:srgbClr val="FF0000"/>
                </a:solidFill>
                <a:latin typeface="微软雅黑" panose="020B0503020204020204" pitchFamily="34" charset="-122"/>
                <a:ea typeface="微软雅黑" panose="020B0503020204020204" pitchFamily="34" charset="-122"/>
              </a:rPr>
              <a:t>个声道</a:t>
            </a:r>
            <a:endParaRPr lang="zh-CN" altLang="en-US" sz="2000" kern="0" dirty="0">
              <a:solidFill>
                <a:srgbClr val="FF0000"/>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35496" y="1339607"/>
            <a:ext cx="3525671" cy="2796296"/>
          </a:xfrm>
          <a:prstGeom prst="roundRect">
            <a:avLst/>
          </a:prstGeom>
          <a:noFill/>
          <a:ln>
            <a:solidFill>
              <a:schemeClr val="accent2">
                <a:lumMod val="40000"/>
                <a:lumOff val="60000"/>
              </a:scheme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1428" y="4249224"/>
            <a:ext cx="3600626" cy="1953168"/>
          </a:xfrm>
          <a:prstGeom prst="roundRect">
            <a:avLst/>
          </a:prstGeom>
          <a:noFill/>
          <a:ln>
            <a:solidFill>
              <a:srgbClr val="FF000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74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a:defRPr/>
            </a:pPr>
            <a:fld id="{E4DBF3B6-D032-4E48-8A01-6151EB51CDE6}" type="slidenum">
              <a:rPr lang="zh-CN" altLang="en-US" smtClean="0"/>
              <a:pPr>
                <a:defRPr/>
              </a:pPr>
              <a:t>9</a:t>
            </a:fld>
            <a:endParaRPr lang="en-US"/>
          </a:p>
        </p:txBody>
      </p:sp>
      <p:sp>
        <p:nvSpPr>
          <p:cNvPr id="5" name="标题 2"/>
          <p:cNvSpPr>
            <a:spLocks noGrp="1"/>
          </p:cNvSpPr>
          <p:nvPr>
            <p:ph type="title"/>
          </p:nvPr>
        </p:nvSpPr>
        <p:spPr>
          <a:xfrm>
            <a:off x="15353" y="0"/>
            <a:ext cx="9128649" cy="750888"/>
          </a:xfrm>
        </p:spPr>
        <p:txBody>
          <a:bodyPr/>
          <a:lstStyle/>
          <a:p>
            <a:pPr>
              <a:spcBef>
                <a:spcPts val="0"/>
              </a:spcBef>
              <a:buClr>
                <a:schemeClr val="tx1"/>
              </a:buClr>
            </a:pPr>
            <a:r>
              <a:rPr lang="en-US" altLang="zh-CN" sz="3200" dirty="0">
                <a:solidFill>
                  <a:schemeClr val="tx1"/>
                </a:solidFill>
              </a:rPr>
              <a:t>MP3</a:t>
            </a:r>
            <a:r>
              <a:rPr lang="zh-CN" altLang="en-US" sz="3200" dirty="0">
                <a:solidFill>
                  <a:schemeClr val="tx1"/>
                </a:solidFill>
              </a:rPr>
              <a:t>音频通用富高通滤波器组</a:t>
            </a:r>
            <a:endParaRPr lang="zh-CN" altLang="en-US" sz="3200" dirty="0">
              <a:solidFill>
                <a:schemeClr val="tx1"/>
              </a:solidFill>
            </a:endParaRPr>
          </a:p>
        </p:txBody>
      </p:sp>
      <p:pic>
        <p:nvPicPr>
          <p:cNvPr id="7" name="图片 6"/>
          <p:cNvPicPr>
            <a:picLocks noChangeAspect="1"/>
          </p:cNvPicPr>
          <p:nvPr/>
        </p:nvPicPr>
        <p:blipFill>
          <a:blip r:embed="rId3"/>
          <a:stretch>
            <a:fillRect/>
          </a:stretch>
        </p:blipFill>
        <p:spPr>
          <a:xfrm>
            <a:off x="107504" y="1442470"/>
            <a:ext cx="4132180" cy="4140000"/>
          </a:xfrm>
          <a:prstGeom prst="rect">
            <a:avLst/>
          </a:prstGeom>
        </p:spPr>
      </p:pic>
      <p:pic>
        <p:nvPicPr>
          <p:cNvPr id="8" name="图片 7"/>
          <p:cNvPicPr>
            <a:picLocks noChangeAspect="1"/>
          </p:cNvPicPr>
          <p:nvPr/>
        </p:nvPicPr>
        <p:blipFill>
          <a:blip r:embed="rId4"/>
          <a:stretch>
            <a:fillRect/>
          </a:stretch>
        </p:blipFill>
        <p:spPr>
          <a:xfrm>
            <a:off x="4788024" y="1435256"/>
            <a:ext cx="4132180" cy="4140000"/>
          </a:xfrm>
          <a:prstGeom prst="rect">
            <a:avLst/>
          </a:prstGeom>
        </p:spPr>
      </p:pic>
      <p:sp>
        <p:nvSpPr>
          <p:cNvPr id="10" name="文本框 9"/>
          <p:cNvSpPr txBox="1"/>
          <p:nvPr/>
        </p:nvSpPr>
        <p:spPr>
          <a:xfrm>
            <a:off x="35496" y="908720"/>
            <a:ext cx="8077398" cy="430887"/>
          </a:xfrm>
          <a:prstGeom prst="rect">
            <a:avLst/>
          </a:prstGeom>
          <a:noFill/>
        </p:spPr>
        <p:txBody>
          <a:bodyPr wrap="square" rtlCol="0">
            <a:spAutoFit/>
          </a:bodyPr>
          <a:lstStyle/>
          <a:p>
            <a:pPr marL="171450" indent="-17145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sym typeface="+mn-ea"/>
              </a:rPr>
              <a:t> </a:t>
            </a:r>
            <a:r>
              <a:rPr lang="zh-CN" altLang="en-US" sz="2200" dirty="0" smtClean="0">
                <a:latin typeface="微软雅黑" panose="020B0503020204020204" pitchFamily="34" charset="-122"/>
                <a:ea typeface="微软雅黑" panose="020B0503020204020204" pitchFamily="34" charset="-122"/>
                <a:sym typeface="+mn-ea"/>
              </a:rPr>
              <a:t>隐写分析与</a:t>
            </a:r>
            <a:r>
              <a:rPr lang="zh-CN" altLang="en-US" sz="2200" b="1" dirty="0" smtClean="0">
                <a:latin typeface="微软雅黑" panose="020B0503020204020204" pitchFamily="34" charset="-122"/>
                <a:ea typeface="微软雅黑" panose="020B0503020204020204" pitchFamily="34" charset="-122"/>
                <a:sym typeface="+mn-ea"/>
              </a:rPr>
              <a:t>高通滤波器</a:t>
            </a:r>
            <a:endParaRPr lang="zh-CN" altLang="en-US" sz="22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646709" y="5733256"/>
            <a:ext cx="1038093" cy="523220"/>
          </a:xfrm>
          <a:prstGeom prst="rect">
            <a:avLst/>
          </a:prstGeom>
        </p:spPr>
        <p:txBody>
          <a:bodyPr wrap="square" rtlCol="0">
            <a:spAutoFit/>
          </a:bodyPr>
          <a:lstStyle/>
          <a:p>
            <a:r>
              <a:rPr lang="zh-CN" altLang="en-US" sz="2800" kern="0" dirty="0" smtClean="0">
                <a:latin typeface="微软雅黑" panose="020B0503020204020204" pitchFamily="34" charset="-122"/>
                <a:ea typeface="微软雅黑" panose="020B0503020204020204" pitchFamily="34" charset="-122"/>
              </a:rPr>
              <a:t>原图</a:t>
            </a:r>
            <a:endParaRPr lang="zh-CN" altLang="en-US" sz="2800" kern="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212685" y="5733256"/>
            <a:ext cx="1268465" cy="523220"/>
          </a:xfrm>
          <a:prstGeom prst="rect">
            <a:avLst/>
          </a:prstGeom>
        </p:spPr>
        <p:txBody>
          <a:bodyPr wrap="square" rtlCol="0">
            <a:spAutoFit/>
          </a:bodyPr>
          <a:lstStyle/>
          <a:p>
            <a:r>
              <a:rPr lang="zh-CN" altLang="en-US" sz="2800" kern="0" dirty="0" smtClean="0">
                <a:latin typeface="微软雅黑" panose="020B0503020204020204" pitchFamily="34" charset="-122"/>
                <a:ea typeface="微软雅黑" panose="020B0503020204020204" pitchFamily="34" charset="-122"/>
              </a:rPr>
              <a:t>残差图</a:t>
            </a:r>
            <a:endParaRPr lang="zh-CN" altLang="en-US" sz="2800" kern="0" dirty="0">
              <a:latin typeface="微软雅黑" panose="020B0503020204020204" pitchFamily="34" charset="-122"/>
              <a:ea typeface="微软雅黑" panose="020B0503020204020204" pitchFamily="34" charset="-122"/>
            </a:endParaRPr>
          </a:p>
        </p:txBody>
      </p:sp>
      <p:cxnSp>
        <p:nvCxnSpPr>
          <p:cNvPr id="14" name="直接箭头连接符 13"/>
          <p:cNvCxnSpPr/>
          <p:nvPr/>
        </p:nvCxnSpPr>
        <p:spPr bwMode="auto">
          <a:xfrm>
            <a:off x="3707904" y="6040452"/>
            <a:ext cx="1584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文本框 16"/>
          <p:cNvSpPr txBox="1"/>
          <p:nvPr/>
        </p:nvSpPr>
        <p:spPr>
          <a:xfrm>
            <a:off x="4109971" y="5593468"/>
            <a:ext cx="1038093" cy="400110"/>
          </a:xfrm>
          <a:prstGeom prst="rect">
            <a:avLst/>
          </a:prstGeom>
        </p:spPr>
        <p:txBody>
          <a:bodyPr wrap="square" rtlCol="0">
            <a:spAutoFit/>
          </a:bodyPr>
          <a:lstStyle/>
          <a:p>
            <a:r>
              <a:rPr lang="en-US" altLang="zh-CN" sz="2000" kern="0" dirty="0" smtClean="0">
                <a:latin typeface="微软雅黑" panose="020B0503020204020204" pitchFamily="34" charset="-122"/>
                <a:ea typeface="微软雅黑" panose="020B0503020204020204" pitchFamily="34" charset="-122"/>
              </a:rPr>
              <a:t>KV</a:t>
            </a:r>
            <a:r>
              <a:rPr lang="zh-CN" altLang="en-US" sz="2000" kern="0" dirty="0" smtClean="0">
                <a:latin typeface="微软雅黑" panose="020B0503020204020204" pitchFamily="34" charset="-122"/>
                <a:ea typeface="微软雅黑" panose="020B0503020204020204" pitchFamily="34" charset="-122"/>
              </a:rPr>
              <a:t>核</a:t>
            </a:r>
            <a:endParaRPr lang="zh-CN" altLang="en-US" sz="20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66946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中科院信工所SKLOIS-PPT模板-发布">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alpha val="50196"/>
          </a:srgbClr>
        </a:solidFill>
        <a:ln>
          <a:headEnd type="none" w="med" len="med"/>
          <a:tailEnd type="none" w="med" len="med"/>
        </a:ln>
      </a:spPr>
      <a:bodyPr vert="horz" wrap="square" lIns="91440" tIns="45720" rIns="91440" bIns="45720" numCol="1" rtlCol="0" anchor="t" anchorCtr="0" compatLnSpc="1">
        <a:prstTxWarp prst="textNoShape">
          <a:avLst/>
        </a:prstTxWarp>
      </a:bodyPr>
      <a:lstStyle>
        <a:defPPr algn="ctr">
          <a:defRPr dirty="0">
            <a:solidFill>
              <a:srgbClr val="C00000"/>
            </a:solidFill>
            <a:latin typeface="微软雅黑" panose="020B0503020204020204" pitchFamily="34" charset="-122"/>
            <a:ea typeface="微软雅黑" panose="020B0503020204020204" pitchFamily="34" charset="-122"/>
          </a:defRPr>
        </a:defPPr>
      </a:lstStyle>
      <a:style>
        <a:lnRef idx="3">
          <a:schemeClr val="lt1"/>
        </a:lnRef>
        <a:fillRef idx="1">
          <a:schemeClr val="accent3"/>
        </a:fillRef>
        <a:effectRef idx="1">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100" b="1" i="0" u="none" strike="noStrike" cap="none" normalizeH="0" baseline="0" smtClean="0">
            <a:ln>
              <a:noFill/>
            </a:ln>
            <a:solidFill>
              <a:schemeClr val="tx1"/>
            </a:solidFill>
            <a:effectLst/>
            <a:latin typeface="Arial" pitchFamily="34" charset="0"/>
            <a:ea typeface="宋体" pitchFamily="2" charset="-122"/>
          </a:defRPr>
        </a:defPPr>
      </a:lstStyle>
    </a:lnDef>
    <a:txDef>
      <a:spPr/>
      <a:bodyPr/>
      <a:lstStyle>
        <a:defPPr>
          <a:defRPr sz="2400" i="1" kern="0" smtClean="0">
            <a:latin typeface="Cambria Math"/>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81TGp_gold_light">
  <a:themeElements>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[template]中科院信工所SKLOIS-PPT模板-发布</Template>
  <TotalTime>40968</TotalTime>
  <Words>5648</Words>
  <Application>Microsoft Office PowerPoint</Application>
  <PresentationFormat>全屏显示(4:3)</PresentationFormat>
  <Paragraphs>900</Paragraphs>
  <Slides>40</Slides>
  <Notes>35</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40</vt:i4>
      </vt:variant>
    </vt:vector>
  </HeadingPairs>
  <TitlesOfParts>
    <vt:vector size="53" baseType="lpstr">
      <vt:lpstr>黑体</vt:lpstr>
      <vt:lpstr>华文行楷</vt:lpstr>
      <vt:lpstr>隶书</vt:lpstr>
      <vt:lpstr>宋体</vt:lpstr>
      <vt:lpstr>微软雅黑</vt:lpstr>
      <vt:lpstr>Arial</vt:lpstr>
      <vt:lpstr>Calibri</vt:lpstr>
      <vt:lpstr>Cambria Math</vt:lpstr>
      <vt:lpstr>Times New Roman</vt:lpstr>
      <vt:lpstr>Wingdings</vt:lpstr>
      <vt:lpstr>[template]中科院信工所SKLOIS-PPT模板-发布</vt:lpstr>
      <vt:lpstr>581TGp_gold_light</vt:lpstr>
      <vt:lpstr>Visio</vt:lpstr>
      <vt:lpstr>MP3音频隐写分析研究 Research on MP3 Audio Steganalysis</vt:lpstr>
      <vt:lpstr>提纲</vt:lpstr>
      <vt:lpstr>选题背景与意义</vt:lpstr>
      <vt:lpstr>选题背景与意义</vt:lpstr>
      <vt:lpstr>选题背景与意义</vt:lpstr>
      <vt:lpstr>主要研究内容</vt:lpstr>
      <vt:lpstr>基于QMDCT系数矩阵的MP3音频隐写分析</vt:lpstr>
      <vt:lpstr>基于QMDCT系数矩阵的MP3音频隐写分析</vt:lpstr>
      <vt:lpstr>MP3音频通用富高通滤波器组</vt:lpstr>
      <vt:lpstr>MP3音频通用富高通滤波器组</vt:lpstr>
      <vt:lpstr>MP3音频通用富高通滤波器组</vt:lpstr>
      <vt:lpstr>基于多尺度相关性度量的MP3音频隐写分析</vt:lpstr>
      <vt:lpstr>基于多尺度相关性度量的MP3音频隐写分析</vt:lpstr>
      <vt:lpstr>基于多尺度相关性度量的MP3音频隐写分析</vt:lpstr>
      <vt:lpstr>基于多尺度相关性度量的MP3音频隐写分析</vt:lpstr>
      <vt:lpstr>基于多尺度相关性度量的MP3音频隐写分析</vt:lpstr>
      <vt:lpstr>基于多尺度相关性度量的MP3音频隐写分析</vt:lpstr>
      <vt:lpstr>基于多尺度相关性度量的MP3音频隐写分析</vt:lpstr>
      <vt:lpstr>基于深度学习的MP3音频隐写分析方法</vt:lpstr>
      <vt:lpstr>基于全卷积神经网络的MP3音频隐写分析方法</vt:lpstr>
      <vt:lpstr>基于全卷积神经网络的MP3音频隐写分析方法</vt:lpstr>
      <vt:lpstr>基于全卷积神经网络的MP3音频隐写分析方法</vt:lpstr>
      <vt:lpstr>基于全卷积神经网络的MP3音频隐写分析方法</vt:lpstr>
      <vt:lpstr>基于全卷积神经网络的MP3音频隐写分析方法</vt:lpstr>
      <vt:lpstr>基于多尺度卷积神经网络的MP3音频隐写分析</vt:lpstr>
      <vt:lpstr>基于多尺度卷积神经网络的MP3音频隐写分析</vt:lpstr>
      <vt:lpstr>基于多尺度卷积神经网络的MP3音频隐写分析</vt:lpstr>
      <vt:lpstr>基于多尺度卷积神经网络的MP3音频隐写分析</vt:lpstr>
      <vt:lpstr>MP3音频隐写分析算法性能评估</vt:lpstr>
      <vt:lpstr>MP3音频隐写分析算法性能评估</vt:lpstr>
      <vt:lpstr>音频隐写分析数据集</vt:lpstr>
      <vt:lpstr>音频隐写分析数据集</vt:lpstr>
      <vt:lpstr>总结与展望</vt:lpstr>
      <vt:lpstr>攻读学位期间科研成果及获得荣誉</vt:lpstr>
      <vt:lpstr>攻读学位期间科研成果及获得荣誉</vt:lpstr>
      <vt:lpstr>攻读学位期间科研成果及获得荣誉</vt:lpstr>
      <vt:lpstr>参考文献</vt:lpstr>
      <vt:lpstr>参考文献</vt:lpstr>
      <vt:lpstr>参考文献</vt:lpstr>
      <vt:lpstr>PowerPoint 演示文稿</vt:lpstr>
    </vt:vector>
  </TitlesOfParts>
  <Company>iie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“音频自适应隐写方法研究” 课题申请汇报</dc:title>
  <dc:creator>CatKing Charles</dc:creator>
  <cp:lastModifiedBy>CatKing Charles</cp:lastModifiedBy>
  <cp:revision>1932</cp:revision>
  <dcterms:created xsi:type="dcterms:W3CDTF">2016-12-27T01:19:18Z</dcterms:created>
  <dcterms:modified xsi:type="dcterms:W3CDTF">2019-05-14T07:20:10Z</dcterms:modified>
</cp:coreProperties>
</file>